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87" r:id="rId2"/>
    <p:sldId id="1034" r:id="rId3"/>
    <p:sldId id="302" r:id="rId4"/>
    <p:sldId id="303" r:id="rId5"/>
    <p:sldId id="304" r:id="rId6"/>
    <p:sldId id="305" r:id="rId7"/>
    <p:sldId id="1030" r:id="rId8"/>
    <p:sldId id="372" r:id="rId9"/>
    <p:sldId id="1012" r:id="rId10"/>
    <p:sldId id="1013" r:id="rId11"/>
    <p:sldId id="1014" r:id="rId12"/>
    <p:sldId id="1029" r:id="rId13"/>
    <p:sldId id="1017" r:id="rId14"/>
    <p:sldId id="1016" r:id="rId15"/>
    <p:sldId id="1020" r:id="rId16"/>
    <p:sldId id="1032" r:id="rId17"/>
    <p:sldId id="1019" r:id="rId18"/>
    <p:sldId id="1031" r:id="rId19"/>
    <p:sldId id="1033" r:id="rId20"/>
    <p:sldId id="1026" r:id="rId21"/>
    <p:sldId id="1027" r:id="rId22"/>
    <p:sldId id="343" r:id="rId2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2F2F2"/>
    <a:srgbClr val="E7E6E6"/>
    <a:srgbClr val="A6A6A6"/>
    <a:srgbClr val="FF89E0"/>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淺色樣式 1 - 輔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淺色樣式 1 - 輔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53" autoAdjust="0"/>
    <p:restoredTop sz="94955" autoAdjust="0"/>
  </p:normalViewPr>
  <p:slideViewPr>
    <p:cSldViewPr snapToGrid="0" snapToObjects="1">
      <p:cViewPr varScale="1">
        <p:scale>
          <a:sx n="109" d="100"/>
          <a:sy n="109" d="100"/>
        </p:scale>
        <p:origin x="9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1D229-6621-264F-9109-8F19A30B47AD}" type="datetimeFigureOut">
              <a:rPr kumimoji="1" lang="zh-TW" altLang="en-US" smtClean="0"/>
              <a:t>2021/10/7</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03C62-5DC8-7B4A-9206-9F1104BAE021}" type="slidenum">
              <a:rPr kumimoji="1" lang="zh-TW" altLang="en-US" smtClean="0"/>
              <a:t>‹#›</a:t>
            </a:fld>
            <a:endParaRPr kumimoji="1" lang="zh-TW" altLang="en-US"/>
          </a:p>
        </p:txBody>
      </p:sp>
    </p:spTree>
    <p:extLst>
      <p:ext uri="{BB962C8B-B14F-4D97-AF65-F5344CB8AC3E}">
        <p14:creationId xmlns:p14="http://schemas.microsoft.com/office/powerpoint/2010/main" val="157476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a:t>
            </a:fld>
            <a:endParaRPr kumimoji="1" lang="zh-TW" altLang="en-US"/>
          </a:p>
        </p:txBody>
      </p:sp>
    </p:spTree>
    <p:extLst>
      <p:ext uri="{BB962C8B-B14F-4D97-AF65-F5344CB8AC3E}">
        <p14:creationId xmlns:p14="http://schemas.microsoft.com/office/powerpoint/2010/main" val="4290933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dirty="0"/>
              <a:t>ALI(</a:t>
            </a:r>
            <a:r>
              <a:rPr lang="zh-CN" altLang="en-US" dirty="0"/>
              <a:t>驾驶活动负荷指数</a:t>
            </a:r>
            <a:r>
              <a:rPr lang="en-US" altLang="zh-CN" dirty="0"/>
              <a:t>)</a:t>
            </a:r>
            <a:r>
              <a:rPr lang="zh-CN" altLang="en-US" dirty="0"/>
              <a:t>是</a:t>
            </a:r>
            <a:r>
              <a:rPr lang="en-US" altLang="zh-CN" dirty="0"/>
              <a:t>NASATLX</a:t>
            </a:r>
            <a:r>
              <a:rPr lang="zh-CN" altLang="en-US" dirty="0"/>
              <a:t>的修订版，适应了驾驶场景下的任务需求，包括，即注意力努力、视觉需求、听觉需求、时间需求和情境压力</a:t>
            </a:r>
            <a:r>
              <a:rPr lang="en-US" altLang="zh-CN" dirty="0"/>
              <a:t>5</a:t>
            </a:r>
            <a:r>
              <a:rPr lang="zh-CN" altLang="en-US" dirty="0"/>
              <a:t>个方面</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12</a:t>
            </a:fld>
            <a:endParaRPr kumimoji="1" lang="zh-TW" altLang="en-US"/>
          </a:p>
        </p:txBody>
      </p:sp>
    </p:spTree>
    <p:extLst>
      <p:ext uri="{BB962C8B-B14F-4D97-AF65-F5344CB8AC3E}">
        <p14:creationId xmlns:p14="http://schemas.microsoft.com/office/powerpoint/2010/main" val="3833096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為了減少道路因素和駕駛狀態對駕駛性能的影響，實驗者需要觀察被試的路況和駕駛狀態，選擇合適的時間來提示次要任務的開始，當被試駕駛時穩定在直路上，並應留出足夠的時間讓參與者在下一個次要任務之前調整駕駛狀態</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13</a:t>
            </a:fld>
            <a:endParaRPr kumimoji="1" lang="zh-TW" altLang="en-US"/>
          </a:p>
        </p:txBody>
      </p:sp>
    </p:spTree>
    <p:extLst>
      <p:ext uri="{BB962C8B-B14F-4D97-AF65-F5344CB8AC3E}">
        <p14:creationId xmlns:p14="http://schemas.microsoft.com/office/powerpoint/2010/main" val="959311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14</a:t>
            </a:fld>
            <a:endParaRPr kumimoji="1" lang="zh-TW" altLang="en-US"/>
          </a:p>
        </p:txBody>
      </p:sp>
    </p:spTree>
    <p:extLst>
      <p:ext uri="{BB962C8B-B14F-4D97-AF65-F5344CB8AC3E}">
        <p14:creationId xmlns:p14="http://schemas.microsoft.com/office/powerpoint/2010/main" val="1319978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15</a:t>
            </a:fld>
            <a:endParaRPr kumimoji="1" lang="zh-TW" altLang="en-US"/>
          </a:p>
        </p:txBody>
      </p:sp>
    </p:spTree>
    <p:extLst>
      <p:ext uri="{BB962C8B-B14F-4D97-AF65-F5344CB8AC3E}">
        <p14:creationId xmlns:p14="http://schemas.microsoft.com/office/powerpoint/2010/main" val="1923959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平均速度偏差和車道偏差</a:t>
            </a:r>
          </a:p>
          <a:p>
            <a:r>
              <a:rPr lang="zh-TW" altLang="zh-TW" sz="1200" kern="1200" dirty="0">
                <a:solidFill>
                  <a:schemeClr val="tx1"/>
                </a:solidFill>
                <a:effectLst/>
                <a:latin typeface="+mn-lt"/>
                <a:ea typeface="+mn-ea"/>
                <a:cs typeface="+mn-cs"/>
              </a:rPr>
              <a:t>處理了</a:t>
            </a:r>
            <a:r>
              <a:rPr lang="en-US" altLang="zh-TW" sz="1200" kern="1200" dirty="0">
                <a:solidFill>
                  <a:schemeClr val="tx1"/>
                </a:solidFill>
                <a:effectLst/>
                <a:latin typeface="+mn-lt"/>
                <a:ea typeface="+mn-ea"/>
                <a:cs typeface="+mn-cs"/>
              </a:rPr>
              <a:t>16</a:t>
            </a:r>
            <a:r>
              <a:rPr lang="zh-TW" altLang="zh-TW" sz="1200" kern="1200" dirty="0">
                <a:solidFill>
                  <a:schemeClr val="tx1"/>
                </a:solidFill>
                <a:effectLst/>
                <a:latin typeface="+mn-lt"/>
                <a:ea typeface="+mn-ea"/>
                <a:cs typeface="+mn-cs"/>
              </a:rPr>
              <a:t>種駕駛條件下的駕駛性能數據。 計算每個次要任務中行駛速度與規定速度偏差的絕對值</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16</a:t>
            </a:fld>
            <a:endParaRPr kumimoji="1" lang="zh-TW" altLang="en-US"/>
          </a:p>
        </p:txBody>
      </p:sp>
    </p:spTree>
    <p:extLst>
      <p:ext uri="{BB962C8B-B14F-4D97-AF65-F5344CB8AC3E}">
        <p14:creationId xmlns:p14="http://schemas.microsoft.com/office/powerpoint/2010/main" val="3158085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buFont typeface="Arial" panose="020B0604020202020204" pitchFamily="34" charset="0"/>
              <a:buChar char="•"/>
            </a:pPr>
            <a:r>
              <a:rPr lang="zh-TW" altLang="en-US" sz="1200" dirty="0">
                <a:solidFill>
                  <a:srgbClr val="202122"/>
                </a:solidFill>
                <a:latin typeface="微軟正黑體" panose="020B0604030504040204" pitchFamily="34" charset="-120"/>
                <a:ea typeface="微軟正黑體" panose="020B0604030504040204" pitchFamily="34" charset="-120"/>
              </a:rPr>
              <a:t>平均速度偏差（</a:t>
            </a:r>
            <a:r>
              <a:rPr lang="en-US" altLang="zh-TW" sz="1200" dirty="0">
                <a:solidFill>
                  <a:srgbClr val="202122"/>
                </a:solidFill>
                <a:latin typeface="微軟正黑體" panose="020B0604030504040204" pitchFamily="34" charset="-120"/>
                <a:ea typeface="微軟正黑體" panose="020B0604030504040204" pitchFamily="34" charset="-120"/>
              </a:rPr>
              <a:t>MSD</a:t>
            </a:r>
            <a:r>
              <a:rPr lang="zh-TW" altLang="en-US" sz="1200" dirty="0">
                <a:solidFill>
                  <a:srgbClr val="202122"/>
                </a:solidFill>
                <a:latin typeface="微軟正黑體" panose="020B0604030504040204" pitchFamily="34" charset="-120"/>
                <a:ea typeface="微軟正黑體" panose="020B0604030504040204" pitchFamily="34" charset="-120"/>
              </a:rPr>
              <a:t>）、速度偏差標準偏差（</a:t>
            </a:r>
            <a:r>
              <a:rPr lang="en-US" altLang="zh-TW" sz="1200" dirty="0">
                <a:solidFill>
                  <a:srgbClr val="202122"/>
                </a:solidFill>
                <a:latin typeface="微軟正黑體" panose="020B0604030504040204" pitchFamily="34" charset="-120"/>
                <a:ea typeface="微軟正黑體" panose="020B0604030504040204" pitchFamily="34" charset="-120"/>
              </a:rPr>
              <a:t>SDSD</a:t>
            </a:r>
            <a:r>
              <a:rPr lang="zh-TW" altLang="en-US" sz="1200" dirty="0">
                <a:solidFill>
                  <a:srgbClr val="202122"/>
                </a:solidFill>
                <a:latin typeface="微軟正黑體" panose="020B0604030504040204" pitchFamily="34" charset="-120"/>
                <a:ea typeface="微軟正黑體" panose="020B0604030504040204" pitchFamily="34" charset="-120"/>
              </a:rPr>
              <a:t>）、平均油門輸入（</a:t>
            </a:r>
            <a:r>
              <a:rPr lang="en-US" altLang="zh-TW" sz="1200" dirty="0">
                <a:solidFill>
                  <a:srgbClr val="202122"/>
                </a:solidFill>
                <a:latin typeface="微軟正黑體" panose="020B0604030504040204" pitchFamily="34" charset="-120"/>
                <a:ea typeface="微軟正黑體" panose="020B0604030504040204" pitchFamily="34" charset="-120"/>
              </a:rPr>
              <a:t>MTI</a:t>
            </a:r>
            <a:r>
              <a:rPr lang="zh-TW" altLang="en-US" sz="1200" dirty="0">
                <a:solidFill>
                  <a:srgbClr val="202122"/>
                </a:solidFill>
                <a:latin typeface="微軟正黑體" panose="020B0604030504040204" pitchFamily="34" charset="-120"/>
                <a:ea typeface="微軟正黑體" panose="020B0604030504040204" pitchFamily="34" charset="-120"/>
              </a:rPr>
              <a:t>）、油門輸入標準偏差（ </a:t>
            </a:r>
            <a:r>
              <a:rPr lang="en-US" altLang="zh-TW" sz="1200" dirty="0">
                <a:solidFill>
                  <a:srgbClr val="202122"/>
                </a:solidFill>
                <a:latin typeface="微軟正黑體" panose="020B0604030504040204" pitchFamily="34" charset="-120"/>
                <a:ea typeface="微軟正黑體" panose="020B0604030504040204" pitchFamily="34" charset="-120"/>
              </a:rPr>
              <a:t>SDTI)</a:t>
            </a:r>
            <a:r>
              <a:rPr lang="zh-TW" altLang="en-US" sz="1200" dirty="0">
                <a:solidFill>
                  <a:srgbClr val="202122"/>
                </a:solidFill>
                <a:latin typeface="微軟正黑體" panose="020B0604030504040204" pitchFamily="34" charset="-120"/>
                <a:ea typeface="微軟正黑體" panose="020B0604030504040204" pitchFamily="34" charset="-120"/>
              </a:rPr>
              <a:t>、平均車道偏差 </a:t>
            </a:r>
            <a:r>
              <a:rPr lang="en-US" altLang="zh-TW" sz="1200" dirty="0">
                <a:solidFill>
                  <a:srgbClr val="202122"/>
                </a:solidFill>
                <a:latin typeface="微軟正黑體" panose="020B0604030504040204" pitchFamily="34" charset="-120"/>
                <a:ea typeface="微軟正黑體" panose="020B0604030504040204" pitchFamily="34" charset="-120"/>
              </a:rPr>
              <a:t>(MLD)</a:t>
            </a:r>
            <a:r>
              <a:rPr lang="zh-TW" altLang="en-US" sz="1200" dirty="0">
                <a:solidFill>
                  <a:srgbClr val="202122"/>
                </a:solidFill>
                <a:latin typeface="微軟正黑體" panose="020B0604030504040204" pitchFamily="34" charset="-120"/>
                <a:ea typeface="微軟正黑體" panose="020B0604030504040204" pitchFamily="34" charset="-120"/>
              </a:rPr>
              <a:t>、車道偏差標準偏差 </a:t>
            </a:r>
            <a:r>
              <a:rPr lang="en-US" altLang="zh-TW" sz="1200" dirty="0">
                <a:solidFill>
                  <a:srgbClr val="202122"/>
                </a:solidFill>
                <a:latin typeface="微軟正黑體" panose="020B0604030504040204" pitchFamily="34" charset="-120"/>
                <a:ea typeface="微軟正黑體" panose="020B0604030504040204" pitchFamily="34" charset="-120"/>
              </a:rPr>
              <a:t>(SDLD)</a:t>
            </a:r>
            <a:r>
              <a:rPr lang="zh-TW" altLang="en-US" sz="1200" dirty="0">
                <a:solidFill>
                  <a:srgbClr val="202122"/>
                </a:solidFill>
                <a:latin typeface="微軟正黑體" panose="020B0604030504040204" pitchFamily="34" charset="-120"/>
                <a:ea typeface="微軟正黑體" panose="020B0604030504040204" pitchFamily="34" charset="-120"/>
              </a:rPr>
              <a:t>、平均方向盤輸入 </a:t>
            </a:r>
            <a:r>
              <a:rPr lang="en-US" altLang="zh-TW" sz="1200" dirty="0">
                <a:solidFill>
                  <a:srgbClr val="202122"/>
                </a:solidFill>
                <a:latin typeface="微軟正黑體" panose="020B0604030504040204" pitchFamily="34" charset="-120"/>
                <a:ea typeface="微軟正黑體" panose="020B0604030504040204" pitchFamily="34" charset="-120"/>
              </a:rPr>
              <a:t>(MSWI)</a:t>
            </a:r>
            <a:r>
              <a:rPr lang="zh-TW" altLang="en-US" sz="1200" dirty="0">
                <a:solidFill>
                  <a:srgbClr val="202122"/>
                </a:solidFill>
                <a:latin typeface="微軟正黑體" panose="020B0604030504040204" pitchFamily="34" charset="-120"/>
                <a:ea typeface="微軟正黑體" panose="020B0604030504040204" pitchFamily="34" charset="-120"/>
              </a:rPr>
              <a:t>、方向盤輸入標準偏差 </a:t>
            </a:r>
            <a:r>
              <a:rPr lang="en-US" altLang="zh-TW" sz="1200" dirty="0">
                <a:solidFill>
                  <a:srgbClr val="202122"/>
                </a:solidFill>
                <a:latin typeface="微軟正黑體" panose="020B0604030504040204" pitchFamily="34" charset="-120"/>
                <a:ea typeface="微軟正黑體" panose="020B0604030504040204" pitchFamily="34" charset="-120"/>
              </a:rPr>
              <a:t>(SDSWI)</a:t>
            </a:r>
            <a:r>
              <a:rPr lang="zh-TW" altLang="en-US" sz="1200" dirty="0">
                <a:solidFill>
                  <a:srgbClr val="202122"/>
                </a:solidFill>
                <a:latin typeface="微軟正黑體" panose="020B0604030504040204" pitchFamily="34" charset="-120"/>
                <a:ea typeface="微軟正黑體" panose="020B0604030504040204" pitchFamily="34" charset="-120"/>
              </a:rPr>
              <a:t>。</a:t>
            </a:r>
            <a:endParaRPr lang="en-US" altLang="zh-TW" sz="1200" dirty="0">
              <a:solidFill>
                <a:srgbClr val="202122"/>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200" dirty="0">
                <a:solidFill>
                  <a:srgbClr val="202122"/>
                </a:solidFill>
                <a:latin typeface="微軟正黑體" panose="020B0604030504040204" pitchFamily="34" charset="-120"/>
                <a:ea typeface="微軟正黑體" panose="020B0604030504040204" pitchFamily="34" charset="-120"/>
              </a:rPr>
              <a:t>比較在不同因子下駕駛性能的差異</a:t>
            </a:r>
            <a:endParaRPr lang="en-US" altLang="zh-TW" sz="1200" dirty="0">
              <a:solidFill>
                <a:srgbClr val="202122"/>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200" b="0" i="0" kern="1200" dirty="0">
                <a:solidFill>
                  <a:schemeClr val="tx1"/>
                </a:solidFill>
                <a:effectLst/>
                <a:latin typeface="+mn-lt"/>
                <a:ea typeface="+mn-ea"/>
                <a:cs typeface="+mn-cs"/>
              </a:rPr>
              <a:t>有兩個自變項的變異數分析</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17</a:t>
            </a:fld>
            <a:endParaRPr kumimoji="1" lang="zh-TW" altLang="en-US"/>
          </a:p>
        </p:txBody>
      </p:sp>
    </p:spTree>
    <p:extLst>
      <p:ext uri="{BB962C8B-B14F-4D97-AF65-F5344CB8AC3E}">
        <p14:creationId xmlns:p14="http://schemas.microsoft.com/office/powerpoint/2010/main" val="44204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ACC </a:t>
            </a:r>
            <a:r>
              <a:rPr lang="zh-TW" altLang="zh-TW" sz="1200" kern="1200" dirty="0">
                <a:solidFill>
                  <a:schemeClr val="tx1"/>
                </a:solidFill>
                <a:effectLst/>
                <a:latin typeface="+mn-lt"/>
                <a:ea typeface="+mn-ea"/>
                <a:cs typeface="+mn-cs"/>
              </a:rPr>
              <a:t>和手動駕駛之間的權限轉換可能對交通流效率產生負面影響。</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18</a:t>
            </a:fld>
            <a:endParaRPr kumimoji="1" lang="zh-TW" altLang="en-US"/>
          </a:p>
        </p:txBody>
      </p:sp>
    </p:spTree>
    <p:extLst>
      <p:ext uri="{BB962C8B-B14F-4D97-AF65-F5344CB8AC3E}">
        <p14:creationId xmlns:p14="http://schemas.microsoft.com/office/powerpoint/2010/main" val="3097434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a:solidFill>
                  <a:schemeClr val="tx1"/>
                </a:solidFill>
                <a:effectLst/>
                <a:latin typeface="+mn-lt"/>
                <a:ea typeface="+mn-ea"/>
                <a:cs typeface="+mn-cs"/>
              </a:rPr>
              <a:t>平均速度偏差（</a:t>
            </a:r>
            <a:r>
              <a:rPr lang="en-US" altLang="zh-TW" sz="1200" kern="1200" dirty="0">
                <a:solidFill>
                  <a:schemeClr val="tx1"/>
                </a:solidFill>
                <a:effectLst/>
                <a:latin typeface="+mn-lt"/>
                <a:ea typeface="+mn-ea"/>
                <a:cs typeface="+mn-cs"/>
              </a:rPr>
              <a:t>MSD</a:t>
            </a:r>
            <a:r>
              <a:rPr lang="zh-TW" altLang="zh-TW" sz="1200" kern="1200" dirty="0">
                <a:solidFill>
                  <a:schemeClr val="tx1"/>
                </a:solidFill>
                <a:effectLst/>
                <a:latin typeface="+mn-lt"/>
                <a:ea typeface="+mn-ea"/>
                <a:cs typeface="+mn-cs"/>
              </a:rPr>
              <a:t>）、速度偏差標準偏差（</a:t>
            </a:r>
            <a:r>
              <a:rPr lang="en-US" altLang="zh-TW" sz="1200" kern="1200" dirty="0">
                <a:solidFill>
                  <a:schemeClr val="tx1"/>
                </a:solidFill>
                <a:effectLst/>
                <a:latin typeface="+mn-lt"/>
                <a:ea typeface="+mn-ea"/>
                <a:cs typeface="+mn-cs"/>
              </a:rPr>
              <a:t>SDSD</a:t>
            </a:r>
            <a:r>
              <a:rPr lang="zh-TW" altLang="zh-TW" sz="1200" kern="1200" dirty="0">
                <a:solidFill>
                  <a:schemeClr val="tx1"/>
                </a:solidFill>
                <a:effectLst/>
                <a:latin typeface="+mn-lt"/>
                <a:ea typeface="+mn-ea"/>
                <a:cs typeface="+mn-cs"/>
              </a:rPr>
              <a:t>）、平均油門輸入（</a:t>
            </a:r>
            <a:r>
              <a:rPr lang="en-US" altLang="zh-TW" sz="1200" kern="1200" dirty="0">
                <a:solidFill>
                  <a:schemeClr val="tx1"/>
                </a:solidFill>
                <a:effectLst/>
                <a:latin typeface="+mn-lt"/>
                <a:ea typeface="+mn-ea"/>
                <a:cs typeface="+mn-cs"/>
              </a:rPr>
              <a:t>MTI</a:t>
            </a:r>
            <a:r>
              <a:rPr lang="zh-TW" altLang="zh-TW" sz="1200" kern="1200" dirty="0">
                <a:solidFill>
                  <a:schemeClr val="tx1"/>
                </a:solidFill>
                <a:effectLst/>
                <a:latin typeface="+mn-lt"/>
                <a:ea typeface="+mn-ea"/>
                <a:cs typeface="+mn-cs"/>
              </a:rPr>
              <a:t>）、油門輸入標準偏差（</a:t>
            </a:r>
            <a:r>
              <a:rPr lang="en-US" altLang="zh-TW" sz="1200" kern="1200" dirty="0">
                <a:solidFill>
                  <a:schemeClr val="tx1"/>
                </a:solidFill>
                <a:effectLst/>
                <a:latin typeface="+mn-lt"/>
                <a:ea typeface="+mn-ea"/>
                <a:cs typeface="+mn-cs"/>
              </a:rPr>
              <a:t> SDTI)</a:t>
            </a:r>
            <a:r>
              <a:rPr lang="zh-TW" altLang="zh-TW" sz="1200" kern="1200" dirty="0">
                <a:solidFill>
                  <a:schemeClr val="tx1"/>
                </a:solidFill>
                <a:effectLst/>
                <a:latin typeface="+mn-lt"/>
                <a:ea typeface="+mn-ea"/>
                <a:cs typeface="+mn-cs"/>
              </a:rPr>
              <a:t>、平均車道偏差</a:t>
            </a:r>
            <a:r>
              <a:rPr lang="en-US" altLang="zh-TW" sz="1200" kern="1200" dirty="0">
                <a:solidFill>
                  <a:schemeClr val="tx1"/>
                </a:solidFill>
                <a:effectLst/>
                <a:latin typeface="+mn-lt"/>
                <a:ea typeface="+mn-ea"/>
                <a:cs typeface="+mn-cs"/>
              </a:rPr>
              <a:t> (MLD)</a:t>
            </a:r>
            <a:r>
              <a:rPr lang="zh-TW" altLang="zh-TW" sz="1200" kern="1200" dirty="0">
                <a:solidFill>
                  <a:schemeClr val="tx1"/>
                </a:solidFill>
                <a:effectLst/>
                <a:latin typeface="+mn-lt"/>
                <a:ea typeface="+mn-ea"/>
                <a:cs typeface="+mn-cs"/>
              </a:rPr>
              <a:t>、車道偏差標準偏差</a:t>
            </a:r>
            <a:r>
              <a:rPr lang="en-US" altLang="zh-TW" sz="1200" kern="1200" dirty="0">
                <a:solidFill>
                  <a:schemeClr val="tx1"/>
                </a:solidFill>
                <a:effectLst/>
                <a:latin typeface="+mn-lt"/>
                <a:ea typeface="+mn-ea"/>
                <a:cs typeface="+mn-cs"/>
              </a:rPr>
              <a:t> (SDLD)</a:t>
            </a:r>
            <a:r>
              <a:rPr lang="zh-TW" altLang="zh-TW" sz="1200" kern="1200" dirty="0">
                <a:solidFill>
                  <a:schemeClr val="tx1"/>
                </a:solidFill>
                <a:effectLst/>
                <a:latin typeface="+mn-lt"/>
                <a:ea typeface="+mn-ea"/>
                <a:cs typeface="+mn-cs"/>
              </a:rPr>
              <a:t>、平均方向盤輸入</a:t>
            </a:r>
            <a:r>
              <a:rPr lang="en-US" altLang="zh-TW" sz="1200" kern="1200" dirty="0">
                <a:solidFill>
                  <a:schemeClr val="tx1"/>
                </a:solidFill>
                <a:effectLst/>
                <a:latin typeface="+mn-lt"/>
                <a:ea typeface="+mn-ea"/>
                <a:cs typeface="+mn-cs"/>
              </a:rPr>
              <a:t> (MSWI)</a:t>
            </a:r>
            <a:r>
              <a:rPr lang="zh-TW" altLang="zh-TW" sz="1200" kern="1200" dirty="0">
                <a:solidFill>
                  <a:schemeClr val="tx1"/>
                </a:solidFill>
                <a:effectLst/>
                <a:latin typeface="+mn-lt"/>
                <a:ea typeface="+mn-ea"/>
                <a:cs typeface="+mn-cs"/>
              </a:rPr>
              <a:t>、方向盤輸入標準偏差</a:t>
            </a:r>
            <a:r>
              <a:rPr lang="en-US" altLang="zh-TW" sz="1200" kern="1200" dirty="0">
                <a:solidFill>
                  <a:schemeClr val="tx1"/>
                </a:solidFill>
                <a:effectLst/>
                <a:latin typeface="+mn-lt"/>
                <a:ea typeface="+mn-ea"/>
                <a:cs typeface="+mn-cs"/>
              </a:rPr>
              <a:t> (SDSWI)</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19</a:t>
            </a:fld>
            <a:endParaRPr kumimoji="1" lang="zh-TW" altLang="en-US"/>
          </a:p>
        </p:txBody>
      </p:sp>
    </p:spTree>
    <p:extLst>
      <p:ext uri="{BB962C8B-B14F-4D97-AF65-F5344CB8AC3E}">
        <p14:creationId xmlns:p14="http://schemas.microsoft.com/office/powerpoint/2010/main" val="160438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20</a:t>
            </a:fld>
            <a:endParaRPr kumimoji="1" lang="zh-TW" altLang="en-US"/>
          </a:p>
        </p:txBody>
      </p:sp>
    </p:spTree>
    <p:extLst>
      <p:ext uri="{BB962C8B-B14F-4D97-AF65-F5344CB8AC3E}">
        <p14:creationId xmlns:p14="http://schemas.microsoft.com/office/powerpoint/2010/main" val="1715177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21</a:t>
            </a:fld>
            <a:endParaRPr kumimoji="1" lang="zh-TW" altLang="en-US"/>
          </a:p>
        </p:txBody>
      </p:sp>
    </p:spTree>
    <p:extLst>
      <p:ext uri="{BB962C8B-B14F-4D97-AF65-F5344CB8AC3E}">
        <p14:creationId xmlns:p14="http://schemas.microsoft.com/office/powerpoint/2010/main" val="228147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3</a:t>
            </a:fld>
            <a:endParaRPr lang="zh-TW" altLang="en-US"/>
          </a:p>
        </p:txBody>
      </p:sp>
    </p:spTree>
    <p:extLst>
      <p:ext uri="{BB962C8B-B14F-4D97-AF65-F5344CB8AC3E}">
        <p14:creationId xmlns:p14="http://schemas.microsoft.com/office/powerpoint/2010/main" val="28211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4</a:t>
            </a:fld>
            <a:endParaRPr lang="zh-TW" altLang="en-US"/>
          </a:p>
        </p:txBody>
      </p:sp>
    </p:spTree>
    <p:extLst>
      <p:ext uri="{BB962C8B-B14F-4D97-AF65-F5344CB8AC3E}">
        <p14:creationId xmlns:p14="http://schemas.microsoft.com/office/powerpoint/2010/main" val="664849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5</a:t>
            </a:fld>
            <a:endParaRPr lang="zh-TW" altLang="en-US"/>
          </a:p>
        </p:txBody>
      </p:sp>
    </p:spTree>
    <p:extLst>
      <p:ext uri="{BB962C8B-B14F-4D97-AF65-F5344CB8AC3E}">
        <p14:creationId xmlns:p14="http://schemas.microsoft.com/office/powerpoint/2010/main" val="22875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6</a:t>
            </a:fld>
            <a:endParaRPr lang="zh-TW" altLang="en-US"/>
          </a:p>
        </p:txBody>
      </p:sp>
    </p:spTree>
    <p:extLst>
      <p:ext uri="{BB962C8B-B14F-4D97-AF65-F5344CB8AC3E}">
        <p14:creationId xmlns:p14="http://schemas.microsoft.com/office/powerpoint/2010/main" val="3679087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Chen, P., </a:t>
            </a:r>
            <a:r>
              <a:rPr lang="en-US" altLang="zh-TW" sz="1200" b="0" i="0" kern="1200" dirty="0" err="1">
                <a:solidFill>
                  <a:schemeClr val="tx1"/>
                </a:solidFill>
                <a:effectLst/>
                <a:latin typeface="+mn-lt"/>
                <a:ea typeface="+mn-ea"/>
                <a:cs typeface="+mn-cs"/>
              </a:rPr>
              <a:t>Xue</a:t>
            </a:r>
            <a:r>
              <a:rPr lang="en-US" altLang="zh-TW" sz="1200" b="0" i="0" kern="1200" dirty="0">
                <a:solidFill>
                  <a:schemeClr val="tx1"/>
                </a:solidFill>
                <a:effectLst/>
                <a:latin typeface="+mn-lt"/>
                <a:ea typeface="+mn-ea"/>
                <a:cs typeface="+mn-cs"/>
              </a:rPr>
              <a:t>, Q., &amp; Jiang, X. (2019, June). The influence of the secondary tasks on driving performance and mental workload at different speeds. In </a:t>
            </a:r>
            <a:r>
              <a:rPr lang="en-US" altLang="zh-TW" sz="1200" b="0" i="1" kern="1200" dirty="0">
                <a:solidFill>
                  <a:schemeClr val="tx1"/>
                </a:solidFill>
                <a:effectLst/>
                <a:latin typeface="+mn-lt"/>
                <a:ea typeface="+mn-ea"/>
                <a:cs typeface="+mn-cs"/>
              </a:rPr>
              <a:t>Proceedings of the 2019 3rd International Workshop on Education, Big Data and Information Technology</a:t>
            </a:r>
            <a:r>
              <a:rPr lang="en-US" altLang="zh-TW" sz="1200" b="0" i="0" kern="1200" dirty="0">
                <a:solidFill>
                  <a:schemeClr val="tx1"/>
                </a:solidFill>
                <a:effectLst/>
                <a:latin typeface="+mn-lt"/>
                <a:ea typeface="+mn-ea"/>
                <a:cs typeface="+mn-cs"/>
              </a:rPr>
              <a:t> (pp. 33-39).</a:t>
            </a:r>
            <a:endParaRPr kumimoji="1" lang="zh-TW" altLang="en-US" dirty="0"/>
          </a:p>
        </p:txBody>
      </p:sp>
      <p:sp>
        <p:nvSpPr>
          <p:cNvPr id="4" name="投影片編號版面配置區 3"/>
          <p:cNvSpPr>
            <a:spLocks noGrp="1"/>
          </p:cNvSpPr>
          <p:nvPr>
            <p:ph type="sldNum" sz="quarter" idx="5"/>
          </p:nvPr>
        </p:nvSpPr>
        <p:spPr/>
        <p:txBody>
          <a:bodyPr/>
          <a:lstStyle/>
          <a:p>
            <a:fld id="{08DE36EC-3EBB-9C4D-89E4-06FFEE2E8563}" type="slidenum">
              <a:rPr kumimoji="1" lang="zh-TW" altLang="en-US" smtClean="0"/>
              <a:t>8</a:t>
            </a:fld>
            <a:endParaRPr kumimoji="1" lang="zh-TW" altLang="en-US"/>
          </a:p>
        </p:txBody>
      </p:sp>
    </p:spTree>
    <p:extLst>
      <p:ext uri="{BB962C8B-B14F-4D97-AF65-F5344CB8AC3E}">
        <p14:creationId xmlns:p14="http://schemas.microsoft.com/office/powerpoint/2010/main" val="2918024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9</a:t>
            </a:fld>
            <a:endParaRPr kumimoji="1" lang="zh-TW" altLang="en-US"/>
          </a:p>
        </p:txBody>
      </p:sp>
    </p:spTree>
    <p:extLst>
      <p:ext uri="{BB962C8B-B14F-4D97-AF65-F5344CB8AC3E}">
        <p14:creationId xmlns:p14="http://schemas.microsoft.com/office/powerpoint/2010/main" val="2520840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10</a:t>
            </a:fld>
            <a:endParaRPr kumimoji="1" lang="zh-TW" altLang="en-US"/>
          </a:p>
        </p:txBody>
      </p:sp>
    </p:spTree>
    <p:extLst>
      <p:ext uri="{BB962C8B-B14F-4D97-AF65-F5344CB8AC3E}">
        <p14:creationId xmlns:p14="http://schemas.microsoft.com/office/powerpoint/2010/main" val="3980237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solidFill>
                  <a:srgbClr val="202122"/>
                </a:solidFill>
                <a:latin typeface="微軟正黑體" panose="020B0604030504040204" pitchFamily="34" charset="-120"/>
                <a:ea typeface="微軟正黑體" panose="020B0604030504040204" pitchFamily="34" charset="-120"/>
              </a:rPr>
              <a:t>行駛道路設置為直線、平坦、雙向、四車道的城市道路</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11</a:t>
            </a:fld>
            <a:endParaRPr kumimoji="1" lang="zh-TW" altLang="en-US"/>
          </a:p>
        </p:txBody>
      </p:sp>
    </p:spTree>
    <p:extLst>
      <p:ext uri="{BB962C8B-B14F-4D97-AF65-F5344CB8AC3E}">
        <p14:creationId xmlns:p14="http://schemas.microsoft.com/office/powerpoint/2010/main" val="37283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DCA724-E36E-7141-94F2-3473E1478FDD}"/>
              </a:ext>
            </a:extLst>
          </p:cNvPr>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a:extLst>
              <a:ext uri="{FF2B5EF4-FFF2-40B4-BE49-F238E27FC236}">
                <a16:creationId xmlns:a16="http://schemas.microsoft.com/office/drawing/2014/main" id="{5B50579C-5BE1-3840-8EC1-F1CFF87C1E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a:extLst>
              <a:ext uri="{FF2B5EF4-FFF2-40B4-BE49-F238E27FC236}">
                <a16:creationId xmlns:a16="http://schemas.microsoft.com/office/drawing/2014/main" id="{FF4E3D26-645A-484A-B669-A27F341176C6}"/>
              </a:ext>
            </a:extLst>
          </p:cNvPr>
          <p:cNvSpPr>
            <a:spLocks noGrp="1"/>
          </p:cNvSpPr>
          <p:nvPr>
            <p:ph type="dt" sz="half" idx="10"/>
          </p:nvPr>
        </p:nvSpPr>
        <p:spPr/>
        <p:txBody>
          <a:bodyPr/>
          <a:lstStyle/>
          <a:p>
            <a:fld id="{401B7F42-7989-4FBA-87AD-D9CBADA43418}" type="datetime1">
              <a:rPr kumimoji="1" lang="zh-TW" altLang="en-US" smtClean="0"/>
              <a:t>2021/10/7</a:t>
            </a:fld>
            <a:endParaRPr kumimoji="1" lang="zh-TW" altLang="en-US"/>
          </a:p>
        </p:txBody>
      </p:sp>
      <p:sp>
        <p:nvSpPr>
          <p:cNvPr id="5" name="頁尾版面配置區 4">
            <a:extLst>
              <a:ext uri="{FF2B5EF4-FFF2-40B4-BE49-F238E27FC236}">
                <a16:creationId xmlns:a16="http://schemas.microsoft.com/office/drawing/2014/main" id="{A39CAFEA-34C4-E04A-89CF-43ED38A304C3}"/>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00BDD2A2-00D3-3F4E-BFE7-9580649B03AA}"/>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16481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ABF979-BF7C-5F40-BFEA-845587A1B272}"/>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38708F31-8AFD-6844-907C-692CB5F82584}"/>
              </a:ext>
            </a:extLst>
          </p:cNvPr>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C56D9F43-EB6D-0A43-AE39-792E79ECB8D9}"/>
              </a:ext>
            </a:extLst>
          </p:cNvPr>
          <p:cNvSpPr>
            <a:spLocks noGrp="1"/>
          </p:cNvSpPr>
          <p:nvPr>
            <p:ph type="dt" sz="half" idx="10"/>
          </p:nvPr>
        </p:nvSpPr>
        <p:spPr/>
        <p:txBody>
          <a:bodyPr/>
          <a:lstStyle/>
          <a:p>
            <a:fld id="{02A803AB-C92D-4BCA-B0AE-22520EBDEF1A}" type="datetime1">
              <a:rPr kumimoji="1" lang="zh-TW" altLang="en-US" smtClean="0"/>
              <a:t>2021/10/7</a:t>
            </a:fld>
            <a:endParaRPr kumimoji="1" lang="zh-TW" altLang="en-US"/>
          </a:p>
        </p:txBody>
      </p:sp>
      <p:sp>
        <p:nvSpPr>
          <p:cNvPr id="5" name="頁尾版面配置區 4">
            <a:extLst>
              <a:ext uri="{FF2B5EF4-FFF2-40B4-BE49-F238E27FC236}">
                <a16:creationId xmlns:a16="http://schemas.microsoft.com/office/drawing/2014/main" id="{0AC8E2B9-9BB2-4546-AC45-CDABCFA8E22D}"/>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492438CC-F59F-934F-BDA5-CA76AF3E32BE}"/>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423885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287A3593-8016-FF48-8A78-2D91B7BF68BB}"/>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977A1746-D579-8D41-A38A-83671B6EB9FF}"/>
              </a:ext>
            </a:extLst>
          </p:cNvPr>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72EEB0AA-4B27-3F4C-87EB-4E4FC795A806}"/>
              </a:ext>
            </a:extLst>
          </p:cNvPr>
          <p:cNvSpPr>
            <a:spLocks noGrp="1"/>
          </p:cNvSpPr>
          <p:nvPr>
            <p:ph type="dt" sz="half" idx="10"/>
          </p:nvPr>
        </p:nvSpPr>
        <p:spPr/>
        <p:txBody>
          <a:bodyPr/>
          <a:lstStyle/>
          <a:p>
            <a:fld id="{34249CDB-3F6A-4E53-BBF5-F231BCC48195}" type="datetime1">
              <a:rPr kumimoji="1" lang="zh-TW" altLang="en-US" smtClean="0"/>
              <a:t>2021/10/7</a:t>
            </a:fld>
            <a:endParaRPr kumimoji="1" lang="zh-TW" altLang="en-US"/>
          </a:p>
        </p:txBody>
      </p:sp>
      <p:sp>
        <p:nvSpPr>
          <p:cNvPr id="5" name="頁尾版面配置區 4">
            <a:extLst>
              <a:ext uri="{FF2B5EF4-FFF2-40B4-BE49-F238E27FC236}">
                <a16:creationId xmlns:a16="http://schemas.microsoft.com/office/drawing/2014/main" id="{A6C9801D-F340-A74A-85B8-5085192F1A29}"/>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3FBC576-7523-C64A-9129-91BBFE83E565}"/>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413736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0CA0D5-D013-C74C-952B-4E7C2DBDC622}"/>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2D449D7-5A2D-BB4E-A376-6794CB6F2A48}"/>
              </a:ext>
            </a:extLst>
          </p:cNvPr>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8C2E9225-FD63-FD43-B499-E4E3327D84B1}"/>
              </a:ext>
            </a:extLst>
          </p:cNvPr>
          <p:cNvSpPr>
            <a:spLocks noGrp="1"/>
          </p:cNvSpPr>
          <p:nvPr>
            <p:ph type="dt" sz="half" idx="10"/>
          </p:nvPr>
        </p:nvSpPr>
        <p:spPr/>
        <p:txBody>
          <a:bodyPr/>
          <a:lstStyle/>
          <a:p>
            <a:fld id="{AE08D02B-CAD8-4F99-B782-E79B7FA9F8BC}" type="datetime1">
              <a:rPr kumimoji="1" lang="zh-TW" altLang="en-US" smtClean="0"/>
              <a:t>2021/10/7</a:t>
            </a:fld>
            <a:endParaRPr kumimoji="1" lang="zh-TW" altLang="en-US"/>
          </a:p>
        </p:txBody>
      </p:sp>
      <p:sp>
        <p:nvSpPr>
          <p:cNvPr id="5" name="頁尾版面配置區 4">
            <a:extLst>
              <a:ext uri="{FF2B5EF4-FFF2-40B4-BE49-F238E27FC236}">
                <a16:creationId xmlns:a16="http://schemas.microsoft.com/office/drawing/2014/main" id="{F1AB159D-6CE0-2A4E-B7BA-A307C901ACA6}"/>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17E0A9F-A018-7C4E-8DF9-FEFBBB3E278E}"/>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23703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C8F231-E44A-3A47-B9C1-FD7F83A81C25}"/>
              </a:ext>
            </a:extLst>
          </p:cNvPr>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65FAF638-15A5-3B49-80B9-D3FC4FB8BE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a:extLst>
              <a:ext uri="{FF2B5EF4-FFF2-40B4-BE49-F238E27FC236}">
                <a16:creationId xmlns:a16="http://schemas.microsoft.com/office/drawing/2014/main" id="{46697E1F-4460-AE40-B6FF-49F15965262C}"/>
              </a:ext>
            </a:extLst>
          </p:cNvPr>
          <p:cNvSpPr>
            <a:spLocks noGrp="1"/>
          </p:cNvSpPr>
          <p:nvPr>
            <p:ph type="dt" sz="half" idx="10"/>
          </p:nvPr>
        </p:nvSpPr>
        <p:spPr/>
        <p:txBody>
          <a:bodyPr/>
          <a:lstStyle/>
          <a:p>
            <a:fld id="{E6425C07-12F1-444D-9CA0-4FAACB25A456}" type="datetime1">
              <a:rPr kumimoji="1" lang="zh-TW" altLang="en-US" smtClean="0"/>
              <a:t>2021/10/7</a:t>
            </a:fld>
            <a:endParaRPr kumimoji="1" lang="zh-TW" altLang="en-US"/>
          </a:p>
        </p:txBody>
      </p:sp>
      <p:sp>
        <p:nvSpPr>
          <p:cNvPr id="5" name="頁尾版面配置區 4">
            <a:extLst>
              <a:ext uri="{FF2B5EF4-FFF2-40B4-BE49-F238E27FC236}">
                <a16:creationId xmlns:a16="http://schemas.microsoft.com/office/drawing/2014/main" id="{C68B89D1-9351-0E42-AFA7-4BE3BC7DC5D1}"/>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9CC88BB-BEC8-8B46-BD01-3ACC9AA73797}"/>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16100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07828D-3638-0A49-A2E6-AB8C6610C819}"/>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F6DE1A37-F5B2-4A4B-AD5D-9FCEAD518551}"/>
              </a:ext>
            </a:extLst>
          </p:cNvPr>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a:extLst>
              <a:ext uri="{FF2B5EF4-FFF2-40B4-BE49-F238E27FC236}">
                <a16:creationId xmlns:a16="http://schemas.microsoft.com/office/drawing/2014/main" id="{B2CF087C-1E53-9A4D-BAC1-4EF12E7BC64C}"/>
              </a:ext>
            </a:extLst>
          </p:cNvPr>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a:extLst>
              <a:ext uri="{FF2B5EF4-FFF2-40B4-BE49-F238E27FC236}">
                <a16:creationId xmlns:a16="http://schemas.microsoft.com/office/drawing/2014/main" id="{CF003570-1952-CD45-AD3B-A624576CD869}"/>
              </a:ext>
            </a:extLst>
          </p:cNvPr>
          <p:cNvSpPr>
            <a:spLocks noGrp="1"/>
          </p:cNvSpPr>
          <p:nvPr>
            <p:ph type="dt" sz="half" idx="10"/>
          </p:nvPr>
        </p:nvSpPr>
        <p:spPr/>
        <p:txBody>
          <a:bodyPr/>
          <a:lstStyle/>
          <a:p>
            <a:fld id="{BDED0E29-C66C-4E59-803F-AB08268DC377}" type="datetime1">
              <a:rPr kumimoji="1" lang="zh-TW" altLang="en-US" smtClean="0"/>
              <a:t>2021/10/7</a:t>
            </a:fld>
            <a:endParaRPr kumimoji="1" lang="zh-TW" altLang="en-US"/>
          </a:p>
        </p:txBody>
      </p:sp>
      <p:sp>
        <p:nvSpPr>
          <p:cNvPr id="6" name="頁尾版面配置區 5">
            <a:extLst>
              <a:ext uri="{FF2B5EF4-FFF2-40B4-BE49-F238E27FC236}">
                <a16:creationId xmlns:a16="http://schemas.microsoft.com/office/drawing/2014/main" id="{91308A77-9561-E94F-9FA2-15EFBFE201E5}"/>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CF8F7BD0-A4A7-9F48-9848-9BA20902CC60}"/>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3637212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19E0EE2-8A28-BD46-BBCC-E2C0487BB732}"/>
              </a:ext>
            </a:extLst>
          </p:cNvPr>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E5945855-0BBD-9743-B42C-5CEEBE5110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a:extLst>
              <a:ext uri="{FF2B5EF4-FFF2-40B4-BE49-F238E27FC236}">
                <a16:creationId xmlns:a16="http://schemas.microsoft.com/office/drawing/2014/main" id="{0FA06E2D-8C6A-FF4D-AF69-75E3CFBA76EE}"/>
              </a:ext>
            </a:extLst>
          </p:cNvPr>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a:extLst>
              <a:ext uri="{FF2B5EF4-FFF2-40B4-BE49-F238E27FC236}">
                <a16:creationId xmlns:a16="http://schemas.microsoft.com/office/drawing/2014/main" id="{42587128-C707-554D-BC20-6929E039EE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a:extLst>
              <a:ext uri="{FF2B5EF4-FFF2-40B4-BE49-F238E27FC236}">
                <a16:creationId xmlns:a16="http://schemas.microsoft.com/office/drawing/2014/main" id="{D200B922-5A4B-6B47-A511-810C8068CF3E}"/>
              </a:ext>
            </a:extLst>
          </p:cNvPr>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a:extLst>
              <a:ext uri="{FF2B5EF4-FFF2-40B4-BE49-F238E27FC236}">
                <a16:creationId xmlns:a16="http://schemas.microsoft.com/office/drawing/2014/main" id="{8F874ED2-2C2B-2D4F-9622-AA864C79D645}"/>
              </a:ext>
            </a:extLst>
          </p:cNvPr>
          <p:cNvSpPr>
            <a:spLocks noGrp="1"/>
          </p:cNvSpPr>
          <p:nvPr>
            <p:ph type="dt" sz="half" idx="10"/>
          </p:nvPr>
        </p:nvSpPr>
        <p:spPr/>
        <p:txBody>
          <a:bodyPr/>
          <a:lstStyle/>
          <a:p>
            <a:fld id="{4D785992-782D-41D9-A611-14B90040689A}" type="datetime1">
              <a:rPr kumimoji="1" lang="zh-TW" altLang="en-US" smtClean="0"/>
              <a:t>2021/10/7</a:t>
            </a:fld>
            <a:endParaRPr kumimoji="1" lang="zh-TW" altLang="en-US"/>
          </a:p>
        </p:txBody>
      </p:sp>
      <p:sp>
        <p:nvSpPr>
          <p:cNvPr id="8" name="頁尾版面配置區 7">
            <a:extLst>
              <a:ext uri="{FF2B5EF4-FFF2-40B4-BE49-F238E27FC236}">
                <a16:creationId xmlns:a16="http://schemas.microsoft.com/office/drawing/2014/main" id="{0D27938C-2DC2-A044-A678-4B3D77C63426}"/>
              </a:ext>
            </a:extLst>
          </p:cNvPr>
          <p:cNvSpPr>
            <a:spLocks noGrp="1"/>
          </p:cNvSpPr>
          <p:nvPr>
            <p:ph type="ftr" sz="quarter" idx="11"/>
          </p:nvPr>
        </p:nvSpPr>
        <p:spPr/>
        <p:txBody>
          <a:bodyPr/>
          <a:lstStyle/>
          <a:p>
            <a:endParaRPr kumimoji="1" lang="zh-TW" altLang="en-US"/>
          </a:p>
        </p:txBody>
      </p:sp>
      <p:sp>
        <p:nvSpPr>
          <p:cNvPr id="9" name="投影片編號版面配置區 8">
            <a:extLst>
              <a:ext uri="{FF2B5EF4-FFF2-40B4-BE49-F238E27FC236}">
                <a16:creationId xmlns:a16="http://schemas.microsoft.com/office/drawing/2014/main" id="{5427D66E-F23D-F442-91EF-298F60E2DC7C}"/>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835252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E37BC6-4892-1440-AAAF-ED59AC0D25E0}"/>
              </a:ext>
            </a:extLst>
          </p:cNvPr>
          <p:cNvSpPr>
            <a:spLocks noGrp="1"/>
          </p:cNvSpPr>
          <p:nvPr>
            <p:ph type="title"/>
          </p:nvPr>
        </p:nvSpPr>
        <p:spPr/>
        <p:txBody>
          <a:bodyPr/>
          <a:lstStyle/>
          <a:p>
            <a:r>
              <a:rPr kumimoji="1" lang="zh-TW" altLang="en-US"/>
              <a:t>按一下以編輯母片標題樣式</a:t>
            </a:r>
          </a:p>
        </p:txBody>
      </p:sp>
      <p:sp>
        <p:nvSpPr>
          <p:cNvPr id="3" name="日期版面配置區 2">
            <a:extLst>
              <a:ext uri="{FF2B5EF4-FFF2-40B4-BE49-F238E27FC236}">
                <a16:creationId xmlns:a16="http://schemas.microsoft.com/office/drawing/2014/main" id="{6EF4B217-7AFA-4843-8A27-C0126985F0A6}"/>
              </a:ext>
            </a:extLst>
          </p:cNvPr>
          <p:cNvSpPr>
            <a:spLocks noGrp="1"/>
          </p:cNvSpPr>
          <p:nvPr>
            <p:ph type="dt" sz="half" idx="10"/>
          </p:nvPr>
        </p:nvSpPr>
        <p:spPr/>
        <p:txBody>
          <a:bodyPr/>
          <a:lstStyle/>
          <a:p>
            <a:fld id="{CD3652BC-4E4A-4D5A-89CC-49AFCFE36157}" type="datetime1">
              <a:rPr kumimoji="1" lang="zh-TW" altLang="en-US" smtClean="0"/>
              <a:t>2021/10/7</a:t>
            </a:fld>
            <a:endParaRPr kumimoji="1" lang="zh-TW" altLang="en-US"/>
          </a:p>
        </p:txBody>
      </p:sp>
      <p:sp>
        <p:nvSpPr>
          <p:cNvPr id="4" name="頁尾版面配置區 3">
            <a:extLst>
              <a:ext uri="{FF2B5EF4-FFF2-40B4-BE49-F238E27FC236}">
                <a16:creationId xmlns:a16="http://schemas.microsoft.com/office/drawing/2014/main" id="{C22DC748-7EDD-B844-865F-C6A1546FA8A8}"/>
              </a:ext>
            </a:extLst>
          </p:cNvPr>
          <p:cNvSpPr>
            <a:spLocks noGrp="1"/>
          </p:cNvSpPr>
          <p:nvPr>
            <p:ph type="ftr" sz="quarter" idx="11"/>
          </p:nvPr>
        </p:nvSpPr>
        <p:spPr/>
        <p:txBody>
          <a:bodyPr/>
          <a:lstStyle/>
          <a:p>
            <a:endParaRPr kumimoji="1" lang="zh-TW" altLang="en-US"/>
          </a:p>
        </p:txBody>
      </p:sp>
      <p:sp>
        <p:nvSpPr>
          <p:cNvPr id="5" name="投影片編號版面配置區 4">
            <a:extLst>
              <a:ext uri="{FF2B5EF4-FFF2-40B4-BE49-F238E27FC236}">
                <a16:creationId xmlns:a16="http://schemas.microsoft.com/office/drawing/2014/main" id="{E9478B36-83B9-284D-95D4-E96FA1EAAC2A}"/>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4300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59CB8AA8-D431-ED4A-A2D3-4153B45BA596}"/>
              </a:ext>
            </a:extLst>
          </p:cNvPr>
          <p:cNvSpPr>
            <a:spLocks noGrp="1"/>
          </p:cNvSpPr>
          <p:nvPr>
            <p:ph type="dt" sz="half" idx="10"/>
          </p:nvPr>
        </p:nvSpPr>
        <p:spPr/>
        <p:txBody>
          <a:bodyPr/>
          <a:lstStyle/>
          <a:p>
            <a:fld id="{623F44D2-4540-4E4B-8CDF-9FF760CFE51D}" type="datetime1">
              <a:rPr kumimoji="1" lang="zh-TW" altLang="en-US" smtClean="0"/>
              <a:t>2021/10/7</a:t>
            </a:fld>
            <a:endParaRPr kumimoji="1" lang="zh-TW" altLang="en-US"/>
          </a:p>
        </p:txBody>
      </p:sp>
      <p:sp>
        <p:nvSpPr>
          <p:cNvPr id="3" name="頁尾版面配置區 2">
            <a:extLst>
              <a:ext uri="{FF2B5EF4-FFF2-40B4-BE49-F238E27FC236}">
                <a16:creationId xmlns:a16="http://schemas.microsoft.com/office/drawing/2014/main" id="{ADE4AFFD-9A04-3043-8ED0-6B33A2766C67}"/>
              </a:ext>
            </a:extLst>
          </p:cNvPr>
          <p:cNvSpPr>
            <a:spLocks noGrp="1"/>
          </p:cNvSpPr>
          <p:nvPr>
            <p:ph type="ftr" sz="quarter" idx="11"/>
          </p:nvPr>
        </p:nvSpPr>
        <p:spPr/>
        <p:txBody>
          <a:bodyPr/>
          <a:lstStyle/>
          <a:p>
            <a:endParaRPr kumimoji="1" lang="zh-TW" altLang="en-US"/>
          </a:p>
        </p:txBody>
      </p:sp>
      <p:sp>
        <p:nvSpPr>
          <p:cNvPr id="4" name="投影片編號版面配置區 3">
            <a:extLst>
              <a:ext uri="{FF2B5EF4-FFF2-40B4-BE49-F238E27FC236}">
                <a16:creationId xmlns:a16="http://schemas.microsoft.com/office/drawing/2014/main" id="{8F59B85A-3330-1046-9E56-AE70AE00A083}"/>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69003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97B6D9-CFB3-1448-B925-A2D410782671}"/>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1FEEF0B4-68C2-814C-9F2A-1660B9D7D3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a:extLst>
              <a:ext uri="{FF2B5EF4-FFF2-40B4-BE49-F238E27FC236}">
                <a16:creationId xmlns:a16="http://schemas.microsoft.com/office/drawing/2014/main" id="{9E027DB9-DC7F-714D-A1E4-404E6E6CA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A82A4315-3368-3742-BF57-00D9BF9CFF07}"/>
              </a:ext>
            </a:extLst>
          </p:cNvPr>
          <p:cNvSpPr>
            <a:spLocks noGrp="1"/>
          </p:cNvSpPr>
          <p:nvPr>
            <p:ph type="dt" sz="half" idx="10"/>
          </p:nvPr>
        </p:nvSpPr>
        <p:spPr/>
        <p:txBody>
          <a:bodyPr/>
          <a:lstStyle/>
          <a:p>
            <a:fld id="{DC0D6C22-E3FB-4517-9418-2FFDDD6E9E2B}" type="datetime1">
              <a:rPr kumimoji="1" lang="zh-TW" altLang="en-US" smtClean="0"/>
              <a:t>2021/10/7</a:t>
            </a:fld>
            <a:endParaRPr kumimoji="1" lang="zh-TW" altLang="en-US"/>
          </a:p>
        </p:txBody>
      </p:sp>
      <p:sp>
        <p:nvSpPr>
          <p:cNvPr id="6" name="頁尾版面配置區 5">
            <a:extLst>
              <a:ext uri="{FF2B5EF4-FFF2-40B4-BE49-F238E27FC236}">
                <a16:creationId xmlns:a16="http://schemas.microsoft.com/office/drawing/2014/main" id="{75407AC0-A88F-0247-94BC-90FB2F442C60}"/>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FAC5643-F94A-CC4D-B795-4309A0BBDCB8}"/>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15202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0EF22E-D900-A34C-920E-A7A82E46BAD4}"/>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a:extLst>
              <a:ext uri="{FF2B5EF4-FFF2-40B4-BE49-F238E27FC236}">
                <a16:creationId xmlns:a16="http://schemas.microsoft.com/office/drawing/2014/main" id="{DCD8E19D-2800-E74C-8AC1-4D9B1FD974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a:extLst>
              <a:ext uri="{FF2B5EF4-FFF2-40B4-BE49-F238E27FC236}">
                <a16:creationId xmlns:a16="http://schemas.microsoft.com/office/drawing/2014/main" id="{4C1AEE7D-9687-144F-9BF0-4CF88F190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A4A907D3-5471-AA4A-B724-440F37297CB6}"/>
              </a:ext>
            </a:extLst>
          </p:cNvPr>
          <p:cNvSpPr>
            <a:spLocks noGrp="1"/>
          </p:cNvSpPr>
          <p:nvPr>
            <p:ph type="dt" sz="half" idx="10"/>
          </p:nvPr>
        </p:nvSpPr>
        <p:spPr/>
        <p:txBody>
          <a:bodyPr/>
          <a:lstStyle/>
          <a:p>
            <a:fld id="{A1C0E928-0DB4-4F02-A67F-06E85912B47E}" type="datetime1">
              <a:rPr kumimoji="1" lang="zh-TW" altLang="en-US" smtClean="0"/>
              <a:t>2021/10/7</a:t>
            </a:fld>
            <a:endParaRPr kumimoji="1" lang="zh-TW" altLang="en-US"/>
          </a:p>
        </p:txBody>
      </p:sp>
      <p:sp>
        <p:nvSpPr>
          <p:cNvPr id="6" name="頁尾版面配置區 5">
            <a:extLst>
              <a:ext uri="{FF2B5EF4-FFF2-40B4-BE49-F238E27FC236}">
                <a16:creationId xmlns:a16="http://schemas.microsoft.com/office/drawing/2014/main" id="{E5219339-2DBD-9A47-A6CA-905D026D064A}"/>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29EB04F-1416-304D-BA14-F0ECBC448DE8}"/>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69592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1128237-B037-7C45-AD68-61CC8F93E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FDCDC64F-BBE5-7041-B6CF-7C5F3EAE4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4E136D63-447C-584A-9D0E-E116FAF43A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8C911-ADDF-4E09-9395-2F6A36C6F81B}" type="datetime1">
              <a:rPr kumimoji="1" lang="zh-TW" altLang="en-US" smtClean="0"/>
              <a:t>2021/10/7</a:t>
            </a:fld>
            <a:endParaRPr kumimoji="1" lang="zh-TW" altLang="en-US"/>
          </a:p>
        </p:txBody>
      </p:sp>
      <p:sp>
        <p:nvSpPr>
          <p:cNvPr id="5" name="頁尾版面配置區 4">
            <a:extLst>
              <a:ext uri="{FF2B5EF4-FFF2-40B4-BE49-F238E27FC236}">
                <a16:creationId xmlns:a16="http://schemas.microsoft.com/office/drawing/2014/main" id="{4031542E-963E-1D43-8B68-2712046724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a:extLst>
              <a:ext uri="{FF2B5EF4-FFF2-40B4-BE49-F238E27FC236}">
                <a16:creationId xmlns:a16="http://schemas.microsoft.com/office/drawing/2014/main" id="{350D0767-587E-1145-8C20-DBA900DA4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65227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圓角 30">
            <a:extLst>
              <a:ext uri="{FF2B5EF4-FFF2-40B4-BE49-F238E27FC236}">
                <a16:creationId xmlns:a16="http://schemas.microsoft.com/office/drawing/2014/main" id="{62133940-C822-4DD2-B74C-2E2A0DC0B257}"/>
              </a:ext>
            </a:extLst>
          </p:cNvPr>
          <p:cNvSpPr/>
          <p:nvPr/>
        </p:nvSpPr>
        <p:spPr>
          <a:xfrm>
            <a:off x="1714202" y="946730"/>
            <a:ext cx="8779368" cy="2894994"/>
          </a:xfrm>
          <a:prstGeom prst="roundRect">
            <a:avLst>
              <a:gd name="adj" fmla="val 8764"/>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dirty="0">
              <a:latin typeface="微軟正黑體" panose="020B0604030504040204" pitchFamily="34" charset="-120"/>
              <a:ea typeface="微軟正黑體" panose="020B0604030504040204" pitchFamily="34" charset="-120"/>
            </a:endParaRPr>
          </a:p>
        </p:txBody>
      </p:sp>
      <p:sp>
        <p:nvSpPr>
          <p:cNvPr id="33" name="文字方塊 32">
            <a:extLst>
              <a:ext uri="{FF2B5EF4-FFF2-40B4-BE49-F238E27FC236}">
                <a16:creationId xmlns:a16="http://schemas.microsoft.com/office/drawing/2014/main" id="{619FCC50-E003-4970-A383-87CBBAB4EA6A}"/>
              </a:ext>
            </a:extLst>
          </p:cNvPr>
          <p:cNvSpPr txBox="1"/>
          <p:nvPr/>
        </p:nvSpPr>
        <p:spPr>
          <a:xfrm>
            <a:off x="2483514" y="1213094"/>
            <a:ext cx="7196363" cy="300082"/>
          </a:xfrm>
          <a:prstGeom prst="rect">
            <a:avLst/>
          </a:prstGeom>
          <a:noFill/>
          <a:ln w="19050">
            <a:noFill/>
          </a:ln>
        </p:spPr>
        <p:txBody>
          <a:bodyPr wrap="square" rtlCol="0">
            <a:spAutoFit/>
          </a:bodyPr>
          <a:lstStyle/>
          <a:p>
            <a:r>
              <a:rPr lang="zh-TW" altLang="en-US" sz="1350" dirty="0">
                <a:latin typeface="微軟正黑體" panose="020B0604030504040204" pitchFamily="34" charset="-120"/>
                <a:ea typeface="微軟正黑體" panose="020B0604030504040204" pitchFamily="34" charset="-120"/>
              </a:rPr>
              <a:t>題目：從自動化接管後速度感知對駕駛行為之影響</a:t>
            </a:r>
          </a:p>
        </p:txBody>
      </p:sp>
      <p:grpSp>
        <p:nvGrpSpPr>
          <p:cNvPr id="46" name="群組 45">
            <a:extLst>
              <a:ext uri="{FF2B5EF4-FFF2-40B4-BE49-F238E27FC236}">
                <a16:creationId xmlns:a16="http://schemas.microsoft.com/office/drawing/2014/main" id="{DA99895A-70CB-4B4D-9BAF-75C5F0F145FD}"/>
              </a:ext>
            </a:extLst>
          </p:cNvPr>
          <p:cNvGrpSpPr/>
          <p:nvPr/>
        </p:nvGrpSpPr>
        <p:grpSpPr>
          <a:xfrm>
            <a:off x="1846648" y="1589809"/>
            <a:ext cx="8498707" cy="1629484"/>
            <a:chOff x="424667" y="1820023"/>
            <a:chExt cx="11331609" cy="2172645"/>
          </a:xfrm>
        </p:grpSpPr>
        <p:grpSp>
          <p:nvGrpSpPr>
            <p:cNvPr id="60" name="群組 59">
              <a:extLst>
                <a:ext uri="{FF2B5EF4-FFF2-40B4-BE49-F238E27FC236}">
                  <a16:creationId xmlns:a16="http://schemas.microsoft.com/office/drawing/2014/main" id="{8B5B7C41-EE3B-41A1-975C-8177DAD7125E}"/>
                </a:ext>
              </a:extLst>
            </p:cNvPr>
            <p:cNvGrpSpPr/>
            <p:nvPr/>
          </p:nvGrpSpPr>
          <p:grpSpPr>
            <a:xfrm>
              <a:off x="2383465" y="1820023"/>
              <a:ext cx="9372811" cy="2172645"/>
              <a:chOff x="1816541" y="1677970"/>
              <a:chExt cx="9833950" cy="2172645"/>
            </a:xfrm>
          </p:grpSpPr>
          <p:sp>
            <p:nvSpPr>
              <p:cNvPr id="3" name="矩形 2">
                <a:extLst>
                  <a:ext uri="{FF2B5EF4-FFF2-40B4-BE49-F238E27FC236}">
                    <a16:creationId xmlns:a16="http://schemas.microsoft.com/office/drawing/2014/main" id="{5D3E06CC-0E24-4D85-9D26-ADF814B94E73}"/>
                  </a:ext>
                </a:extLst>
              </p:cNvPr>
              <p:cNvSpPr/>
              <p:nvPr/>
            </p:nvSpPr>
            <p:spPr>
              <a:xfrm>
                <a:off x="1816541" y="2271526"/>
                <a:ext cx="1743959"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部分自動駕駛</a:t>
                </a:r>
                <a:r>
                  <a:rPr lang="en-US" altLang="zh-TW" sz="1350" dirty="0">
                    <a:solidFill>
                      <a:schemeClr val="tx1"/>
                    </a:solidFill>
                    <a:latin typeface="微軟正黑體" panose="020B0604030504040204" pitchFamily="34" charset="-120"/>
                    <a:ea typeface="微軟正黑體" panose="020B0604030504040204" pitchFamily="34" charset="-120"/>
                  </a:rPr>
                  <a:t>(AM)</a:t>
                </a:r>
              </a:p>
            </p:txBody>
          </p:sp>
          <p:grpSp>
            <p:nvGrpSpPr>
              <p:cNvPr id="24" name="群組 23">
                <a:extLst>
                  <a:ext uri="{FF2B5EF4-FFF2-40B4-BE49-F238E27FC236}">
                    <a16:creationId xmlns:a16="http://schemas.microsoft.com/office/drawing/2014/main" id="{330B2DEB-14D1-4ACB-A7E1-A9A5F5C67345}"/>
                  </a:ext>
                </a:extLst>
              </p:cNvPr>
              <p:cNvGrpSpPr/>
              <p:nvPr/>
            </p:nvGrpSpPr>
            <p:grpSpPr>
              <a:xfrm>
                <a:off x="4346584" y="1813774"/>
                <a:ext cx="1225483" cy="1752716"/>
                <a:chOff x="4346584" y="1813774"/>
                <a:chExt cx="1225483" cy="1752716"/>
              </a:xfrm>
            </p:grpSpPr>
            <p:sp>
              <p:nvSpPr>
                <p:cNvPr id="12" name="矩形 11">
                  <a:extLst>
                    <a:ext uri="{FF2B5EF4-FFF2-40B4-BE49-F238E27FC236}">
                      <a16:creationId xmlns:a16="http://schemas.microsoft.com/office/drawing/2014/main" id="{C411921A-FD93-45E1-8FE0-BF647995C233}"/>
                    </a:ext>
                  </a:extLst>
                </p:cNvPr>
                <p:cNvSpPr/>
                <p:nvPr/>
              </p:nvSpPr>
              <p:spPr>
                <a:xfrm>
                  <a:off x="4346584" y="1813774"/>
                  <a:ext cx="1225483" cy="175271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17" name="文字方塊 16">
                  <a:extLst>
                    <a:ext uri="{FF2B5EF4-FFF2-40B4-BE49-F238E27FC236}">
                      <a16:creationId xmlns:a16="http://schemas.microsoft.com/office/drawing/2014/main" id="{E5DC8190-A789-4CC8-A92B-CE2CB97789B4}"/>
                    </a:ext>
                  </a:extLst>
                </p:cNvPr>
                <p:cNvSpPr txBox="1"/>
                <p:nvPr/>
              </p:nvSpPr>
              <p:spPr>
                <a:xfrm>
                  <a:off x="4346584" y="1928801"/>
                  <a:ext cx="1225481" cy="400109"/>
                </a:xfrm>
                <a:prstGeom prst="rect">
                  <a:avLst/>
                </a:prstGeom>
                <a:noFill/>
                <a:ln w="19050">
                  <a:noFill/>
                </a:ln>
              </p:spPr>
              <p:txBody>
                <a:bodyPr wrap="square" rtlCol="0">
                  <a:spAutoFit/>
                </a:bodyPr>
                <a:lstStyle/>
                <a:p>
                  <a:r>
                    <a:rPr lang="zh-TW" altLang="en-US" sz="1350" dirty="0">
                      <a:latin typeface="微軟正黑體" panose="020B0604030504040204" pitchFamily="34" charset="-120"/>
                      <a:ea typeface="微軟正黑體" panose="020B0604030504040204" pitchFamily="34" charset="-120"/>
                    </a:rPr>
                    <a:t>接管任務</a:t>
                  </a:r>
                </a:p>
              </p:txBody>
            </p:sp>
            <p:sp>
              <p:nvSpPr>
                <p:cNvPr id="18" name="文字方塊 17">
                  <a:extLst>
                    <a:ext uri="{FF2B5EF4-FFF2-40B4-BE49-F238E27FC236}">
                      <a16:creationId xmlns:a16="http://schemas.microsoft.com/office/drawing/2014/main" id="{D1BF0363-7C7E-4A2B-8377-12C55F3E449E}"/>
                    </a:ext>
                  </a:extLst>
                </p:cNvPr>
                <p:cNvSpPr txBox="1"/>
                <p:nvPr/>
              </p:nvSpPr>
              <p:spPr>
                <a:xfrm>
                  <a:off x="4443662" y="2412429"/>
                  <a:ext cx="1031132" cy="954108"/>
                </a:xfrm>
                <a:prstGeom prst="rect">
                  <a:avLst/>
                </a:prstGeom>
                <a:noFill/>
                <a:ln w="19050">
                  <a:solidFill>
                    <a:schemeClr val="tx1"/>
                  </a:solidFill>
                </a:ln>
              </p:spPr>
              <p:txBody>
                <a:bodyPr wrap="square" rtlCol="0">
                  <a:spAutoFit/>
                </a:bodyPr>
                <a:lstStyle/>
                <a:p>
                  <a:pPr algn="ctr"/>
                  <a:r>
                    <a:rPr lang="zh-TW" altLang="en-US" sz="1350" dirty="0">
                      <a:latin typeface="微軟正黑體" panose="020B0604030504040204" pitchFamily="34" charset="-120"/>
                      <a:ea typeface="微軟正黑體" panose="020B0604030504040204" pitchFamily="34" charset="-120"/>
                    </a:rPr>
                    <a:t>快到慢</a:t>
                  </a:r>
                  <a:endParaRPr lang="en-US" altLang="zh-TW" sz="1350" dirty="0">
                    <a:latin typeface="微軟正黑體" panose="020B0604030504040204" pitchFamily="34" charset="-120"/>
                    <a:ea typeface="微軟正黑體" panose="020B0604030504040204" pitchFamily="34" charset="-120"/>
                  </a:endParaRPr>
                </a:p>
                <a:p>
                  <a:pPr algn="ctr"/>
                  <a:endParaRPr lang="en-US" altLang="zh-TW" sz="1350" dirty="0">
                    <a:latin typeface="微軟正黑體" panose="020B0604030504040204" pitchFamily="34" charset="-120"/>
                    <a:ea typeface="微軟正黑體" panose="020B0604030504040204" pitchFamily="34" charset="-120"/>
                  </a:endParaRPr>
                </a:p>
                <a:p>
                  <a:pPr algn="ctr"/>
                  <a:r>
                    <a:rPr lang="zh-TW" altLang="en-US" sz="1350" dirty="0">
                      <a:latin typeface="微軟正黑體" panose="020B0604030504040204" pitchFamily="34" charset="-120"/>
                      <a:ea typeface="微軟正黑體" panose="020B0604030504040204" pitchFamily="34" charset="-120"/>
                    </a:rPr>
                    <a:t>慢到快</a:t>
                  </a:r>
                </a:p>
              </p:txBody>
            </p:sp>
          </p:grpSp>
          <p:cxnSp>
            <p:nvCxnSpPr>
              <p:cNvPr id="22" name="直線單箭頭接點 21">
                <a:extLst>
                  <a:ext uri="{FF2B5EF4-FFF2-40B4-BE49-F238E27FC236}">
                    <a16:creationId xmlns:a16="http://schemas.microsoft.com/office/drawing/2014/main" id="{C500D278-9887-42DE-9533-0216703683D4}"/>
                  </a:ext>
                </a:extLst>
              </p:cNvPr>
              <p:cNvCxnSpPr>
                <a:cxnSpLocks/>
                <a:stCxn id="3" idx="3"/>
              </p:cNvCxnSpPr>
              <p:nvPr/>
            </p:nvCxnSpPr>
            <p:spPr>
              <a:xfrm flipV="1">
                <a:off x="3560500" y="2693825"/>
                <a:ext cx="843187" cy="190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直線單箭頭接點 22">
                <a:extLst>
                  <a:ext uri="{FF2B5EF4-FFF2-40B4-BE49-F238E27FC236}">
                    <a16:creationId xmlns:a16="http://schemas.microsoft.com/office/drawing/2014/main" id="{746AAB44-5602-46FE-B613-F87902CA5332}"/>
                  </a:ext>
                </a:extLst>
              </p:cNvPr>
              <p:cNvCxnSpPr>
                <a:cxnSpLocks/>
              </p:cNvCxnSpPr>
              <p:nvPr/>
            </p:nvCxnSpPr>
            <p:spPr>
              <a:xfrm>
                <a:off x="5612042" y="2693825"/>
                <a:ext cx="805300" cy="214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25" name="群組 24">
                <a:extLst>
                  <a:ext uri="{FF2B5EF4-FFF2-40B4-BE49-F238E27FC236}">
                    <a16:creationId xmlns:a16="http://schemas.microsoft.com/office/drawing/2014/main" id="{04E0DC95-A29F-4487-86B8-5BCD2C9663B1}"/>
                  </a:ext>
                </a:extLst>
              </p:cNvPr>
              <p:cNvGrpSpPr/>
              <p:nvPr/>
            </p:nvGrpSpPr>
            <p:grpSpPr>
              <a:xfrm>
                <a:off x="6429076" y="1819611"/>
                <a:ext cx="1225483" cy="1752716"/>
                <a:chOff x="4260914" y="2829615"/>
                <a:chExt cx="1225483" cy="1752716"/>
              </a:xfrm>
            </p:grpSpPr>
            <p:sp>
              <p:nvSpPr>
                <p:cNvPr id="26" name="矩形 25">
                  <a:extLst>
                    <a:ext uri="{FF2B5EF4-FFF2-40B4-BE49-F238E27FC236}">
                      <a16:creationId xmlns:a16="http://schemas.microsoft.com/office/drawing/2014/main" id="{3FC59B9B-EA3C-4A34-AABB-43E3854A9D04}"/>
                    </a:ext>
                  </a:extLst>
                </p:cNvPr>
                <p:cNvSpPr/>
                <p:nvPr/>
              </p:nvSpPr>
              <p:spPr>
                <a:xfrm>
                  <a:off x="4260914" y="2829615"/>
                  <a:ext cx="1225483" cy="175271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27" name="文字方塊 26">
                  <a:extLst>
                    <a:ext uri="{FF2B5EF4-FFF2-40B4-BE49-F238E27FC236}">
                      <a16:creationId xmlns:a16="http://schemas.microsoft.com/office/drawing/2014/main" id="{D150D495-0A8B-4095-9050-67CCC3AB1FFD}"/>
                    </a:ext>
                  </a:extLst>
                </p:cNvPr>
                <p:cNvSpPr txBox="1"/>
                <p:nvPr/>
              </p:nvSpPr>
              <p:spPr>
                <a:xfrm>
                  <a:off x="4260915" y="2944642"/>
                  <a:ext cx="1225482" cy="400109"/>
                </a:xfrm>
                <a:prstGeom prst="rect">
                  <a:avLst/>
                </a:prstGeom>
                <a:noFill/>
                <a:ln w="19050">
                  <a:noFill/>
                </a:ln>
              </p:spPr>
              <p:txBody>
                <a:bodyPr wrap="square" rtlCol="0">
                  <a:spAutoFit/>
                </a:bodyPr>
                <a:lstStyle/>
                <a:p>
                  <a:pPr algn="ctr"/>
                  <a:r>
                    <a:rPr lang="zh-TW" altLang="en-US" sz="1350" dirty="0">
                      <a:latin typeface="微軟正黑體" panose="020B0604030504040204" pitchFamily="34" charset="-120"/>
                      <a:ea typeface="微軟正黑體" panose="020B0604030504040204" pitchFamily="34" charset="-120"/>
                    </a:rPr>
                    <a:t>環境</a:t>
                  </a:r>
                </a:p>
              </p:txBody>
            </p:sp>
            <p:sp>
              <p:nvSpPr>
                <p:cNvPr id="28" name="文字方塊 27">
                  <a:extLst>
                    <a:ext uri="{FF2B5EF4-FFF2-40B4-BE49-F238E27FC236}">
                      <a16:creationId xmlns:a16="http://schemas.microsoft.com/office/drawing/2014/main" id="{3C7357BD-AFCD-486A-965C-78658A7615A4}"/>
                    </a:ext>
                  </a:extLst>
                </p:cNvPr>
                <p:cNvSpPr txBox="1"/>
                <p:nvPr/>
              </p:nvSpPr>
              <p:spPr>
                <a:xfrm>
                  <a:off x="4357992" y="3428270"/>
                  <a:ext cx="1031132" cy="954108"/>
                </a:xfrm>
                <a:prstGeom prst="rect">
                  <a:avLst/>
                </a:prstGeom>
                <a:noFill/>
                <a:ln w="19050">
                  <a:solidFill>
                    <a:schemeClr val="tx1"/>
                  </a:solidFill>
                </a:ln>
              </p:spPr>
              <p:txBody>
                <a:bodyPr wrap="square" rtlCol="0">
                  <a:spAutoFit/>
                </a:bodyPr>
                <a:lstStyle/>
                <a:p>
                  <a:pPr algn="ctr"/>
                  <a:r>
                    <a:rPr lang="zh-TW" altLang="en-US" sz="1350" dirty="0">
                      <a:latin typeface="微軟正黑體" panose="020B0604030504040204" pitchFamily="34" charset="-120"/>
                      <a:ea typeface="微軟正黑體" panose="020B0604030504040204" pitchFamily="34" charset="-120"/>
                    </a:rPr>
                    <a:t>高負荷</a:t>
                  </a:r>
                  <a:endParaRPr lang="en-US" altLang="zh-TW" sz="1350" dirty="0">
                    <a:latin typeface="微軟正黑體" panose="020B0604030504040204" pitchFamily="34" charset="-120"/>
                    <a:ea typeface="微軟正黑體" panose="020B0604030504040204" pitchFamily="34" charset="-120"/>
                  </a:endParaRPr>
                </a:p>
                <a:p>
                  <a:pPr algn="ctr"/>
                  <a:endParaRPr lang="en-US" altLang="zh-TW" sz="1350" dirty="0">
                    <a:latin typeface="微軟正黑體" panose="020B0604030504040204" pitchFamily="34" charset="-120"/>
                    <a:ea typeface="微軟正黑體" panose="020B0604030504040204" pitchFamily="34" charset="-120"/>
                  </a:endParaRPr>
                </a:p>
                <a:p>
                  <a:pPr algn="ctr"/>
                  <a:r>
                    <a:rPr lang="zh-TW" altLang="en-US" sz="1350" dirty="0">
                      <a:latin typeface="微軟正黑體" panose="020B0604030504040204" pitchFamily="34" charset="-120"/>
                      <a:ea typeface="微軟正黑體" panose="020B0604030504040204" pitchFamily="34" charset="-120"/>
                    </a:rPr>
                    <a:t>低負荷</a:t>
                  </a:r>
                </a:p>
              </p:txBody>
            </p:sp>
          </p:grpSp>
          <p:sp>
            <p:nvSpPr>
              <p:cNvPr id="30" name="矩形 29">
                <a:extLst>
                  <a:ext uri="{FF2B5EF4-FFF2-40B4-BE49-F238E27FC236}">
                    <a16:creationId xmlns:a16="http://schemas.microsoft.com/office/drawing/2014/main" id="{29D00D29-6EFD-4702-8F8F-8B11663B207D}"/>
                  </a:ext>
                </a:extLst>
              </p:cNvPr>
              <p:cNvSpPr/>
              <p:nvPr/>
            </p:nvSpPr>
            <p:spPr>
              <a:xfrm>
                <a:off x="8402427" y="1677970"/>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心理負荷</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32" name="矩形 31">
                <a:extLst>
                  <a:ext uri="{FF2B5EF4-FFF2-40B4-BE49-F238E27FC236}">
                    <a16:creationId xmlns:a16="http://schemas.microsoft.com/office/drawing/2014/main" id="{ACED33DD-ACAC-475C-8D2E-3F0F536507EB}"/>
                  </a:ext>
                </a:extLst>
              </p:cNvPr>
              <p:cNvSpPr/>
              <p:nvPr/>
            </p:nvSpPr>
            <p:spPr>
              <a:xfrm>
                <a:off x="8402427" y="3291659"/>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道路事件</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cxnSp>
            <p:nvCxnSpPr>
              <p:cNvPr id="37" name="直線單箭頭接點 36">
                <a:extLst>
                  <a:ext uri="{FF2B5EF4-FFF2-40B4-BE49-F238E27FC236}">
                    <a16:creationId xmlns:a16="http://schemas.microsoft.com/office/drawing/2014/main" id="{5A04B16F-E2E5-408E-9B5C-AD6754E1FF08}"/>
                  </a:ext>
                </a:extLst>
              </p:cNvPr>
              <p:cNvCxnSpPr>
                <a:cxnSpLocks/>
              </p:cNvCxnSpPr>
              <p:nvPr/>
            </p:nvCxnSpPr>
            <p:spPr>
              <a:xfrm flipV="1">
                <a:off x="9780182" y="3611133"/>
                <a:ext cx="492553" cy="92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0" name="矩形 39">
                <a:extLst>
                  <a:ext uri="{FF2B5EF4-FFF2-40B4-BE49-F238E27FC236}">
                    <a16:creationId xmlns:a16="http://schemas.microsoft.com/office/drawing/2014/main" id="{4BD8EECD-1D4B-415D-8E13-66AF6581C832}"/>
                  </a:ext>
                </a:extLst>
              </p:cNvPr>
              <p:cNvSpPr/>
              <p:nvPr/>
            </p:nvSpPr>
            <p:spPr>
              <a:xfrm>
                <a:off x="10294060" y="1677970"/>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主觀量表</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42" name="矩形 41">
                <a:extLst>
                  <a:ext uri="{FF2B5EF4-FFF2-40B4-BE49-F238E27FC236}">
                    <a16:creationId xmlns:a16="http://schemas.microsoft.com/office/drawing/2014/main" id="{CB6E568A-FD9C-460B-BFF9-56F621C8783A}"/>
                  </a:ext>
                </a:extLst>
              </p:cNvPr>
              <p:cNvSpPr/>
              <p:nvPr/>
            </p:nvSpPr>
            <p:spPr>
              <a:xfrm>
                <a:off x="10294059" y="3300952"/>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駕駛績效</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grpSp>
            <p:nvGrpSpPr>
              <p:cNvPr id="56" name="群組 55">
                <a:extLst>
                  <a:ext uri="{FF2B5EF4-FFF2-40B4-BE49-F238E27FC236}">
                    <a16:creationId xmlns:a16="http://schemas.microsoft.com/office/drawing/2014/main" id="{B6FF37A4-56B8-4D3D-93E1-312A42AC9E28}"/>
                  </a:ext>
                </a:extLst>
              </p:cNvPr>
              <p:cNvGrpSpPr/>
              <p:nvPr/>
            </p:nvGrpSpPr>
            <p:grpSpPr>
              <a:xfrm>
                <a:off x="8125897" y="1952801"/>
                <a:ext cx="286258" cy="1622982"/>
                <a:chOff x="8125897" y="1952801"/>
                <a:chExt cx="286258" cy="1622982"/>
              </a:xfrm>
            </p:grpSpPr>
            <p:cxnSp>
              <p:nvCxnSpPr>
                <p:cNvPr id="29" name="直線單箭頭接點 28">
                  <a:extLst>
                    <a:ext uri="{FF2B5EF4-FFF2-40B4-BE49-F238E27FC236}">
                      <a16:creationId xmlns:a16="http://schemas.microsoft.com/office/drawing/2014/main" id="{9D9F1CB2-9E0B-4259-A11D-790576A68424}"/>
                    </a:ext>
                  </a:extLst>
                </p:cNvPr>
                <p:cNvCxnSpPr>
                  <a:cxnSpLocks/>
                  <a:endCxn id="30" idx="1"/>
                </p:cNvCxnSpPr>
                <p:nvPr/>
              </p:nvCxnSpPr>
              <p:spPr>
                <a:xfrm>
                  <a:off x="8125897" y="1952802"/>
                  <a:ext cx="27653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7" name="直線接點 46">
                  <a:extLst>
                    <a:ext uri="{FF2B5EF4-FFF2-40B4-BE49-F238E27FC236}">
                      <a16:creationId xmlns:a16="http://schemas.microsoft.com/office/drawing/2014/main" id="{BF84FB48-EF98-418F-BB4D-C8167CC50B64}"/>
                    </a:ext>
                  </a:extLst>
                </p:cNvPr>
                <p:cNvCxnSpPr>
                  <a:cxnSpLocks/>
                </p:cNvCxnSpPr>
                <p:nvPr/>
              </p:nvCxnSpPr>
              <p:spPr>
                <a:xfrm>
                  <a:off x="8125899" y="1952801"/>
                  <a:ext cx="9726" cy="1622982"/>
                </a:xfrm>
                <a:prstGeom prst="line">
                  <a:avLst/>
                </a:prstGeom>
                <a:ln w="19050"/>
              </p:spPr>
              <p:style>
                <a:lnRef idx="1">
                  <a:schemeClr val="dk1"/>
                </a:lnRef>
                <a:fillRef idx="0">
                  <a:schemeClr val="dk1"/>
                </a:fillRef>
                <a:effectRef idx="0">
                  <a:schemeClr val="dk1"/>
                </a:effectRef>
                <a:fontRef idx="minor">
                  <a:schemeClr val="tx1"/>
                </a:fontRef>
              </p:style>
            </p:cxnSp>
            <p:cxnSp>
              <p:nvCxnSpPr>
                <p:cNvPr id="49" name="直線單箭頭接點 48">
                  <a:extLst>
                    <a:ext uri="{FF2B5EF4-FFF2-40B4-BE49-F238E27FC236}">
                      <a16:creationId xmlns:a16="http://schemas.microsoft.com/office/drawing/2014/main" id="{73A1AFA2-3DB8-448B-BF78-2753328957BE}"/>
                    </a:ext>
                  </a:extLst>
                </p:cNvPr>
                <p:cNvCxnSpPr>
                  <a:cxnSpLocks/>
                </p:cNvCxnSpPr>
                <p:nvPr/>
              </p:nvCxnSpPr>
              <p:spPr>
                <a:xfrm>
                  <a:off x="8135625" y="3566490"/>
                  <a:ext cx="27653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cxnSp>
            <p:nvCxnSpPr>
              <p:cNvPr id="57" name="直線接點 56">
                <a:extLst>
                  <a:ext uri="{FF2B5EF4-FFF2-40B4-BE49-F238E27FC236}">
                    <a16:creationId xmlns:a16="http://schemas.microsoft.com/office/drawing/2014/main" id="{64509164-A994-4959-8062-D06852632233}"/>
                  </a:ext>
                </a:extLst>
              </p:cNvPr>
              <p:cNvCxnSpPr>
                <a:cxnSpLocks/>
              </p:cNvCxnSpPr>
              <p:nvPr/>
            </p:nvCxnSpPr>
            <p:spPr>
              <a:xfrm flipV="1">
                <a:off x="7654362" y="2729515"/>
                <a:ext cx="471340" cy="130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單箭頭接點 58">
                <a:extLst>
                  <a:ext uri="{FF2B5EF4-FFF2-40B4-BE49-F238E27FC236}">
                    <a16:creationId xmlns:a16="http://schemas.microsoft.com/office/drawing/2014/main" id="{50E6D41E-9EE5-4308-9F50-73FED65E1CAA}"/>
                  </a:ext>
                </a:extLst>
              </p:cNvPr>
              <p:cNvCxnSpPr>
                <a:cxnSpLocks/>
              </p:cNvCxnSpPr>
              <p:nvPr/>
            </p:nvCxnSpPr>
            <p:spPr>
              <a:xfrm flipV="1">
                <a:off x="9758858" y="1952801"/>
                <a:ext cx="492553" cy="92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34" name="矩形 33">
              <a:extLst>
                <a:ext uri="{FF2B5EF4-FFF2-40B4-BE49-F238E27FC236}">
                  <a16:creationId xmlns:a16="http://schemas.microsoft.com/office/drawing/2014/main" id="{CB038466-4D87-4BF4-A5CC-C4E2DEBC967C}"/>
                </a:ext>
              </a:extLst>
            </p:cNvPr>
            <p:cNvSpPr/>
            <p:nvPr/>
          </p:nvSpPr>
          <p:spPr>
            <a:xfrm>
              <a:off x="424667" y="2413579"/>
              <a:ext cx="1662180"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年齡</a:t>
              </a:r>
              <a:endParaRPr lang="en-US" altLang="zh-TW" sz="1350" dirty="0">
                <a:solidFill>
                  <a:schemeClr val="tx1"/>
                </a:solidFill>
                <a:latin typeface="微軟正黑體" panose="020B0604030504040204" pitchFamily="34" charset="-120"/>
                <a:ea typeface="微軟正黑體" panose="020B0604030504040204" pitchFamily="34" charset="-120"/>
              </a:endParaRPr>
            </a:p>
            <a:p>
              <a:pPr algn="ctr">
                <a:lnSpc>
                  <a:spcPct val="150000"/>
                </a:lnSpc>
              </a:pPr>
              <a:r>
                <a:rPr lang="en-US" altLang="zh-TW" sz="1350" dirty="0">
                  <a:solidFill>
                    <a:schemeClr val="tx1"/>
                  </a:solidFill>
                  <a:latin typeface="微軟正黑體" panose="020B0604030504040204" pitchFamily="34" charset="-120"/>
                  <a:ea typeface="微軟正黑體" panose="020B0604030504040204" pitchFamily="34" charset="-120"/>
                </a:rPr>
                <a:t>(</a:t>
              </a:r>
              <a:r>
                <a:rPr lang="zh-TW" altLang="en-US" sz="1350" dirty="0">
                  <a:solidFill>
                    <a:schemeClr val="tx1"/>
                  </a:solidFill>
                  <a:latin typeface="微軟正黑體" panose="020B0604030504040204" pitchFamily="34" charset="-120"/>
                  <a:ea typeface="微軟正黑體" panose="020B0604030504040204" pitchFamily="34" charset="-120"/>
                </a:rPr>
                <a:t>老年 </a:t>
              </a:r>
              <a:r>
                <a:rPr lang="en-US" altLang="zh-TW" sz="1350" dirty="0">
                  <a:solidFill>
                    <a:schemeClr val="tx1"/>
                  </a:solidFill>
                  <a:latin typeface="微軟正黑體" panose="020B0604030504040204" pitchFamily="34" charset="-120"/>
                  <a:ea typeface="微軟正黑體" panose="020B0604030504040204" pitchFamily="34" charset="-120"/>
                </a:rPr>
                <a:t>VS </a:t>
              </a:r>
              <a:r>
                <a:rPr lang="zh-TW" altLang="en-US" sz="1350" dirty="0">
                  <a:solidFill>
                    <a:schemeClr val="tx1"/>
                  </a:solidFill>
                  <a:latin typeface="微軟正黑體" panose="020B0604030504040204" pitchFamily="34" charset="-120"/>
                  <a:ea typeface="微軟正黑體" panose="020B0604030504040204" pitchFamily="34" charset="-120"/>
                </a:rPr>
                <a:t>年輕</a:t>
              </a:r>
              <a:r>
                <a:rPr lang="en-US" altLang="zh-TW" sz="1350" dirty="0">
                  <a:solidFill>
                    <a:schemeClr val="tx1"/>
                  </a:solidFill>
                  <a:latin typeface="微軟正黑體" panose="020B0604030504040204" pitchFamily="34" charset="-120"/>
                  <a:ea typeface="微軟正黑體" panose="020B0604030504040204" pitchFamily="34" charset="-120"/>
                </a:rPr>
                <a:t>)</a:t>
              </a:r>
            </a:p>
          </p:txBody>
        </p:sp>
        <p:cxnSp>
          <p:nvCxnSpPr>
            <p:cNvPr id="44" name="直線單箭頭接點 43">
              <a:extLst>
                <a:ext uri="{FF2B5EF4-FFF2-40B4-BE49-F238E27FC236}">
                  <a16:creationId xmlns:a16="http://schemas.microsoft.com/office/drawing/2014/main" id="{C42A7FC7-242E-45F0-913E-11469413CC78}"/>
                </a:ext>
              </a:extLst>
            </p:cNvPr>
            <p:cNvCxnSpPr>
              <a:cxnSpLocks/>
            </p:cNvCxnSpPr>
            <p:nvPr/>
          </p:nvCxnSpPr>
          <p:spPr>
            <a:xfrm>
              <a:off x="2086847" y="2835878"/>
              <a:ext cx="2635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nvGrpSpPr>
          <p:cNvPr id="65" name="群組 64">
            <a:extLst>
              <a:ext uri="{FF2B5EF4-FFF2-40B4-BE49-F238E27FC236}">
                <a16:creationId xmlns:a16="http://schemas.microsoft.com/office/drawing/2014/main" id="{B6A30F52-BEB5-44E5-8741-A467D9C00D72}"/>
              </a:ext>
            </a:extLst>
          </p:cNvPr>
          <p:cNvGrpSpPr/>
          <p:nvPr/>
        </p:nvGrpSpPr>
        <p:grpSpPr>
          <a:xfrm>
            <a:off x="3939064" y="4108088"/>
            <a:ext cx="3855008" cy="1488500"/>
            <a:chOff x="2930042" y="4518752"/>
            <a:chExt cx="5140011" cy="1984667"/>
          </a:xfrm>
        </p:grpSpPr>
        <p:pic>
          <p:nvPicPr>
            <p:cNvPr id="66"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F149AB5C-79A2-47D1-A1F9-0B90B491B0F5}"/>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29748" y="5003123"/>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02663C25-5C9E-48C0-912E-3EB890719C2B}"/>
                </a:ext>
              </a:extLst>
            </p:cNvPr>
            <p:cNvPicPr>
              <a:picLocks noChangeAspect="1" noChangeArrowheads="1"/>
            </p:cNvPicPr>
            <p:nvPr/>
          </p:nvPicPr>
          <p:blipFill>
            <a:blip r:embed="rId5" cstate="print">
              <a:extLst>
                <a:ext uri="{BEBA8EAE-BF5A-486C-A8C5-ECC9F3942E4B}">
                  <a14:imgProps xmlns:a14="http://schemas.microsoft.com/office/drawing/2010/main">
                    <a14:imgLayer r:embed="rId4">
                      <a14:imgEffect>
                        <a14:backgroundRemoval t="10000" b="90000" l="10000" r="900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213956" y="5746515"/>
              <a:ext cx="904460" cy="743392"/>
            </a:xfrm>
            <a:prstGeom prst="rect">
              <a:avLst/>
            </a:prstGeom>
            <a:noFill/>
            <a:extLst>
              <a:ext uri="{909E8E84-426E-40DD-AFC4-6F175D3DCCD1}">
                <a14:hiddenFill xmlns:a14="http://schemas.microsoft.com/office/drawing/2010/main">
                  <a:solidFill>
                    <a:srgbClr val="FFFFFF"/>
                  </a:solidFill>
                </a14:hiddenFill>
              </a:ext>
            </a:extLst>
          </p:spPr>
        </p:pic>
        <p:cxnSp>
          <p:nvCxnSpPr>
            <p:cNvPr id="68" name="直線單箭頭接點 67">
              <a:extLst>
                <a:ext uri="{FF2B5EF4-FFF2-40B4-BE49-F238E27FC236}">
                  <a16:creationId xmlns:a16="http://schemas.microsoft.com/office/drawing/2014/main" id="{D286FC14-97A7-400F-A452-09C7EA0C25CB}"/>
                </a:ext>
              </a:extLst>
            </p:cNvPr>
            <p:cNvCxnSpPr/>
            <p:nvPr/>
          </p:nvCxnSpPr>
          <p:spPr>
            <a:xfrm flipV="1">
              <a:off x="5118416" y="5410825"/>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直線單箭頭接點 68">
              <a:extLst>
                <a:ext uri="{FF2B5EF4-FFF2-40B4-BE49-F238E27FC236}">
                  <a16:creationId xmlns:a16="http://schemas.microsoft.com/office/drawing/2014/main" id="{7C19CB0D-1816-4D00-B47E-CB889024840B}"/>
                </a:ext>
              </a:extLst>
            </p:cNvPr>
            <p:cNvCxnSpPr/>
            <p:nvPr/>
          </p:nvCxnSpPr>
          <p:spPr>
            <a:xfrm flipV="1">
              <a:off x="5118416" y="6154216"/>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pic>
          <p:nvPicPr>
            <p:cNvPr id="70"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5D415E6D-75C3-45FA-8478-2E0225E66E7E}"/>
                </a:ext>
              </a:extLst>
            </p:cNvPr>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24696" y="4987300"/>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932A6BA3-9333-4F2D-A036-E3D0FA10A0DD}"/>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43770" y="5760027"/>
              <a:ext cx="904460" cy="743392"/>
            </a:xfrm>
            <a:prstGeom prst="rect">
              <a:avLst/>
            </a:prstGeom>
            <a:noFill/>
            <a:extLst>
              <a:ext uri="{909E8E84-426E-40DD-AFC4-6F175D3DCCD1}">
                <a14:hiddenFill xmlns:a14="http://schemas.microsoft.com/office/drawing/2010/main">
                  <a:solidFill>
                    <a:srgbClr val="FFFFFF"/>
                  </a:solidFill>
                </a14:hiddenFill>
              </a:ext>
            </a:extLst>
          </p:spPr>
        </p:pic>
        <p:sp>
          <p:nvSpPr>
            <p:cNvPr id="72" name="矩形 71">
              <a:extLst>
                <a:ext uri="{FF2B5EF4-FFF2-40B4-BE49-F238E27FC236}">
                  <a16:creationId xmlns:a16="http://schemas.microsoft.com/office/drawing/2014/main" id="{ECB0465D-0928-4306-9804-90B477DFC618}"/>
                </a:ext>
              </a:extLst>
            </p:cNvPr>
            <p:cNvSpPr/>
            <p:nvPr/>
          </p:nvSpPr>
          <p:spPr>
            <a:xfrm>
              <a:off x="2965088" y="4886257"/>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60km/h</a:t>
              </a:r>
              <a:endParaRPr lang="zh-TW" altLang="en-US" sz="1350" dirty="0">
                <a:solidFill>
                  <a:schemeClr val="tx1"/>
                </a:solidFill>
              </a:endParaRPr>
            </a:p>
          </p:txBody>
        </p:sp>
        <p:sp>
          <p:nvSpPr>
            <p:cNvPr id="73" name="矩形 72">
              <a:extLst>
                <a:ext uri="{FF2B5EF4-FFF2-40B4-BE49-F238E27FC236}">
                  <a16:creationId xmlns:a16="http://schemas.microsoft.com/office/drawing/2014/main" id="{1E65CE78-2181-4B9F-93DA-9EDB6CE86F9E}"/>
                </a:ext>
              </a:extLst>
            </p:cNvPr>
            <p:cNvSpPr/>
            <p:nvPr/>
          </p:nvSpPr>
          <p:spPr>
            <a:xfrm>
              <a:off x="2930042" y="5796089"/>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110km/h</a:t>
              </a:r>
              <a:endParaRPr lang="zh-TW" altLang="en-US" sz="1350" dirty="0">
                <a:solidFill>
                  <a:schemeClr val="tx1"/>
                </a:solidFill>
              </a:endParaRPr>
            </a:p>
          </p:txBody>
        </p:sp>
        <p:sp>
          <p:nvSpPr>
            <p:cNvPr id="74" name="矩形 73">
              <a:extLst>
                <a:ext uri="{FF2B5EF4-FFF2-40B4-BE49-F238E27FC236}">
                  <a16:creationId xmlns:a16="http://schemas.microsoft.com/office/drawing/2014/main" id="{9699F312-3A6F-42CD-A7A8-7F72456FAA32}"/>
                </a:ext>
              </a:extLst>
            </p:cNvPr>
            <p:cNvSpPr/>
            <p:nvPr/>
          </p:nvSpPr>
          <p:spPr>
            <a:xfrm>
              <a:off x="6783766" y="580118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60km/h</a:t>
              </a:r>
              <a:endParaRPr lang="zh-TW" altLang="en-US" sz="1350" dirty="0">
                <a:solidFill>
                  <a:schemeClr val="tx1"/>
                </a:solidFill>
              </a:endParaRPr>
            </a:p>
          </p:txBody>
        </p:sp>
        <p:sp>
          <p:nvSpPr>
            <p:cNvPr id="75" name="矩形 74">
              <a:extLst>
                <a:ext uri="{FF2B5EF4-FFF2-40B4-BE49-F238E27FC236}">
                  <a16:creationId xmlns:a16="http://schemas.microsoft.com/office/drawing/2014/main" id="{B45D7D3D-3E89-4412-AA41-3BE9E75F4E7E}"/>
                </a:ext>
              </a:extLst>
            </p:cNvPr>
            <p:cNvSpPr/>
            <p:nvPr/>
          </p:nvSpPr>
          <p:spPr>
            <a:xfrm>
              <a:off x="6797997" y="490291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110km/h</a:t>
              </a:r>
              <a:endParaRPr lang="zh-TW" altLang="en-US" sz="1350" dirty="0">
                <a:solidFill>
                  <a:schemeClr val="tx1"/>
                </a:solidFill>
              </a:endParaRPr>
            </a:p>
          </p:txBody>
        </p:sp>
        <p:sp>
          <p:nvSpPr>
            <p:cNvPr id="76" name="矩形 75">
              <a:extLst>
                <a:ext uri="{FF2B5EF4-FFF2-40B4-BE49-F238E27FC236}">
                  <a16:creationId xmlns:a16="http://schemas.microsoft.com/office/drawing/2014/main" id="{4D2E3866-0DEE-4114-9BE5-F8FB0DE0230C}"/>
                </a:ext>
              </a:extLst>
            </p:cNvPr>
            <p:cNvSpPr/>
            <p:nvPr/>
          </p:nvSpPr>
          <p:spPr>
            <a:xfrm>
              <a:off x="4579582" y="4518752"/>
              <a:ext cx="1875977" cy="449160"/>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自動化高速公路</a:t>
              </a:r>
            </a:p>
          </p:txBody>
        </p:sp>
      </p:grpSp>
    </p:spTree>
    <p:extLst>
      <p:ext uri="{BB962C8B-B14F-4D97-AF65-F5344CB8AC3E}">
        <p14:creationId xmlns:p14="http://schemas.microsoft.com/office/powerpoint/2010/main" val="212517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276336"/>
            <a:ext cx="11705824" cy="5180448"/>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10</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751358" y="1396328"/>
            <a:ext cx="10689283" cy="3902479"/>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不同的車速對駕駛員需要不同的認知資源，從而對駕駛員的心理工作量和駕駛表現產生不同的影響</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err="1">
                <a:solidFill>
                  <a:srgbClr val="202122"/>
                </a:solidFill>
                <a:latin typeface="微軟正黑體" panose="020B0604030504040204" pitchFamily="34" charset="-120"/>
                <a:ea typeface="微軟正黑體" panose="020B0604030504040204" pitchFamily="34" charset="-120"/>
              </a:rPr>
              <a:t>Mcdonald</a:t>
            </a:r>
            <a:r>
              <a:rPr lang="en-US" altLang="zh-TW" sz="2400" dirty="0">
                <a:solidFill>
                  <a:srgbClr val="202122"/>
                </a:solidFill>
                <a:latin typeface="微軟正黑體" panose="020B0604030504040204" pitchFamily="34" charset="-120"/>
                <a:ea typeface="微軟正黑體" panose="020B0604030504040204" pitchFamily="34" charset="-120"/>
              </a:rPr>
              <a:t> (1975) </a:t>
            </a:r>
            <a:r>
              <a:rPr lang="zh-TW" altLang="en-US" sz="2400" dirty="0">
                <a:solidFill>
                  <a:srgbClr val="202122"/>
                </a:solidFill>
                <a:latin typeface="微軟正黑體" panose="020B0604030504040204" pitchFamily="34" charset="-120"/>
                <a:ea typeface="微軟正黑體" panose="020B0604030504040204" pitchFamily="34" charset="-120"/>
              </a:rPr>
              <a:t>以速度和道路弧度為對心智負荷</a:t>
            </a:r>
            <a:r>
              <a:rPr lang="en-US" altLang="zh-TW" sz="2400" dirty="0">
                <a:solidFill>
                  <a:srgbClr val="202122"/>
                </a:solidFill>
                <a:latin typeface="微軟正黑體" panose="020B0604030504040204" pitchFamily="34" charset="-120"/>
                <a:ea typeface="微軟正黑體" panose="020B0604030504040204" pitchFamily="34" charset="-120"/>
              </a:rPr>
              <a:t>(mental workload)</a:t>
            </a:r>
            <a:r>
              <a:rPr lang="zh-TW" altLang="en-US" sz="2400" dirty="0">
                <a:solidFill>
                  <a:srgbClr val="202122"/>
                </a:solidFill>
                <a:latin typeface="微軟正黑體" panose="020B0604030504040204" pitchFamily="34" charset="-120"/>
                <a:ea typeface="微軟正黑體" panose="020B0604030504040204" pitchFamily="34" charset="-120"/>
              </a:rPr>
              <a:t>量進行多項式回歸分析，結果表明</a:t>
            </a:r>
            <a:r>
              <a:rPr lang="zh-TW" altLang="en-US" sz="2400" b="1" dirty="0">
                <a:solidFill>
                  <a:srgbClr val="202122"/>
                </a:solidFill>
                <a:latin typeface="微軟正黑體" panose="020B0604030504040204" pitchFamily="34" charset="-120"/>
                <a:ea typeface="微軟正黑體" panose="020B0604030504040204" pitchFamily="34" charset="-120"/>
              </a:rPr>
              <a:t>速度和道路弧度越大</a:t>
            </a:r>
            <a:r>
              <a:rPr lang="zh-TW" altLang="en-US" sz="2400" dirty="0">
                <a:solidFill>
                  <a:srgbClr val="202122"/>
                </a:solidFill>
                <a:latin typeface="微軟正黑體" panose="020B0604030504040204" pitchFamily="34" charset="-120"/>
                <a:ea typeface="微軟正黑體" panose="020B0604030504040204" pitchFamily="34" charset="-120"/>
              </a:rPr>
              <a:t>，心智負荷越大。</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Chrysler (2010)</a:t>
            </a:r>
            <a:r>
              <a:rPr lang="zh-TW" altLang="en-US" sz="2400" dirty="0">
                <a:solidFill>
                  <a:srgbClr val="202122"/>
                </a:solidFill>
                <a:latin typeface="微軟正黑體" panose="020B0604030504040204" pitchFamily="34" charset="-120"/>
                <a:ea typeface="微軟正黑體" panose="020B0604030504040204" pitchFamily="34" charset="-120"/>
              </a:rPr>
              <a:t>表示</a:t>
            </a:r>
            <a:r>
              <a:rPr lang="en-US" altLang="zh-TW" sz="2400" dirty="0">
                <a:solidFill>
                  <a:srgbClr val="202122"/>
                </a:solidFill>
                <a:latin typeface="微軟正黑體" panose="020B0604030504040204" pitchFamily="34" charset="-120"/>
                <a:ea typeface="微軟正黑體" panose="020B0604030504040204" pitchFamily="34" charset="-120"/>
              </a:rPr>
              <a:t>60 MPH</a:t>
            </a:r>
            <a:r>
              <a:rPr lang="zh-TW" altLang="en-US" sz="2400" dirty="0">
                <a:solidFill>
                  <a:srgbClr val="202122"/>
                </a:solidFill>
                <a:latin typeface="微軟正黑體" panose="020B0604030504040204" pitchFamily="34" charset="-120"/>
                <a:ea typeface="微軟正黑體" panose="020B0604030504040204" pitchFamily="34" charset="-120"/>
              </a:rPr>
              <a:t>比 </a:t>
            </a:r>
            <a:r>
              <a:rPr lang="en-US" altLang="zh-TW" sz="2400" dirty="0">
                <a:solidFill>
                  <a:srgbClr val="202122"/>
                </a:solidFill>
                <a:latin typeface="微軟正黑體" panose="020B0604030504040204" pitchFamily="34" charset="-120"/>
                <a:ea typeface="微軟正黑體" panose="020B0604030504040204" pitchFamily="34" charset="-120"/>
              </a:rPr>
              <a:t>85 MPH </a:t>
            </a:r>
            <a:r>
              <a:rPr lang="zh-TW" altLang="en-US" sz="2400" dirty="0">
                <a:solidFill>
                  <a:srgbClr val="202122"/>
                </a:solidFill>
                <a:latin typeface="微軟正黑體" panose="020B0604030504040204" pitchFamily="34" charset="-120"/>
                <a:ea typeface="微軟正黑體" panose="020B0604030504040204" pitchFamily="34" charset="-120"/>
              </a:rPr>
              <a:t>時駕駛反應更快。</a:t>
            </a:r>
            <a:r>
              <a:rPr lang="en-US" altLang="zh-TW" sz="2400" dirty="0">
                <a:solidFill>
                  <a:srgbClr val="202122"/>
                </a:solidFill>
                <a:latin typeface="微軟正黑體" panose="020B0604030504040204" pitchFamily="34" charset="-120"/>
                <a:ea typeface="微軟正黑體" panose="020B0604030504040204" pitchFamily="34" charset="-120"/>
              </a:rPr>
              <a:t>85 MPH </a:t>
            </a:r>
            <a:r>
              <a:rPr lang="zh-TW" altLang="en-US" sz="2400" dirty="0">
                <a:solidFill>
                  <a:srgbClr val="202122"/>
                </a:solidFill>
                <a:latin typeface="微軟正黑體" panose="020B0604030504040204" pitchFamily="34" charset="-120"/>
                <a:ea typeface="微軟正黑體" panose="020B0604030504040204" pitchFamily="34" charset="-120"/>
              </a:rPr>
              <a:t>的總心智負荷得分比 </a:t>
            </a:r>
            <a:r>
              <a:rPr lang="en-US" altLang="zh-TW" sz="2400" dirty="0">
                <a:solidFill>
                  <a:srgbClr val="202122"/>
                </a:solidFill>
                <a:latin typeface="微軟正黑體" panose="020B0604030504040204" pitchFamily="34" charset="-120"/>
                <a:ea typeface="微軟正黑體" panose="020B0604030504040204" pitchFamily="34" charset="-120"/>
              </a:rPr>
              <a:t>60 MPH </a:t>
            </a:r>
            <a:r>
              <a:rPr lang="zh-TW" altLang="en-US" sz="2400" dirty="0">
                <a:solidFill>
                  <a:srgbClr val="202122"/>
                </a:solidFill>
                <a:latin typeface="微軟正黑體" panose="020B0604030504040204" pitchFamily="34" charset="-120"/>
                <a:ea typeface="微軟正黑體" panose="020B0604030504040204" pitchFamily="34" charset="-120"/>
              </a:rPr>
              <a:t>高 </a:t>
            </a:r>
            <a:r>
              <a:rPr lang="en-US" altLang="zh-TW" sz="2400" dirty="0">
                <a:solidFill>
                  <a:srgbClr val="202122"/>
                </a:solidFill>
                <a:latin typeface="微軟正黑體" panose="020B0604030504040204" pitchFamily="34" charset="-120"/>
                <a:ea typeface="微軟正黑體" panose="020B0604030504040204" pitchFamily="34" charset="-120"/>
              </a:rPr>
              <a:t>8%</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49348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19984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11</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參與者</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1686487"/>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7 </a:t>
            </a:r>
            <a:r>
              <a:rPr lang="zh-TW" altLang="en-US" sz="2400" dirty="0">
                <a:solidFill>
                  <a:srgbClr val="202122"/>
                </a:solidFill>
                <a:latin typeface="微軟正黑體" panose="020B0604030504040204" pitchFamily="34" charset="-120"/>
                <a:ea typeface="微軟正黑體" panose="020B0604030504040204" pitchFamily="34" charset="-120"/>
              </a:rPr>
              <a:t>名參與者，年齡在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至 </a:t>
            </a:r>
            <a:r>
              <a:rPr lang="en-US" altLang="zh-TW" sz="2400" dirty="0">
                <a:solidFill>
                  <a:srgbClr val="202122"/>
                </a:solidFill>
                <a:latin typeface="微軟正黑體" panose="020B0604030504040204" pitchFamily="34" charset="-120"/>
                <a:ea typeface="微軟正黑體" panose="020B0604030504040204" pitchFamily="34" charset="-120"/>
              </a:rPr>
              <a:t>25 </a:t>
            </a:r>
            <a:r>
              <a:rPr lang="zh-TW" altLang="en-US" sz="2400" dirty="0">
                <a:solidFill>
                  <a:srgbClr val="202122"/>
                </a:solidFill>
                <a:latin typeface="微軟正黑體" panose="020B0604030504040204" pitchFamily="34" charset="-120"/>
                <a:ea typeface="微軟正黑體" panose="020B0604030504040204" pitchFamily="34" charset="-120"/>
              </a:rPr>
              <a:t>歲之間。</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參與者通過駕駛模擬器練習車輛控制和次要任務操作，直到他們可以將車輛以不同的速度保持在某個車道上。</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
        <p:nvSpPr>
          <p:cNvPr id="9" name="矩形: 圓角 8">
            <a:extLst>
              <a:ext uri="{FF2B5EF4-FFF2-40B4-BE49-F238E27FC236}">
                <a16:creationId xmlns:a16="http://schemas.microsoft.com/office/drawing/2014/main" id="{9ECD3143-B3D7-436B-8D48-FBF40624B413}"/>
              </a:ext>
            </a:extLst>
          </p:cNvPr>
          <p:cNvSpPr/>
          <p:nvPr/>
        </p:nvSpPr>
        <p:spPr>
          <a:xfrm>
            <a:off x="243088" y="3874341"/>
            <a:ext cx="11705824" cy="2561628"/>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DED186C9-E5E1-41C3-BD69-FC622E89EDD3}"/>
              </a:ext>
            </a:extLst>
          </p:cNvPr>
          <p:cNvSpPr/>
          <p:nvPr/>
        </p:nvSpPr>
        <p:spPr>
          <a:xfrm>
            <a:off x="1299258" y="3498807"/>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id="{2C2CD809-7AF6-4498-9DB3-964771C99FC3}"/>
              </a:ext>
            </a:extLst>
          </p:cNvPr>
          <p:cNvSpPr/>
          <p:nvPr/>
        </p:nvSpPr>
        <p:spPr>
          <a:xfrm>
            <a:off x="1299259" y="3044465"/>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設備</a:t>
            </a:r>
          </a:p>
        </p:txBody>
      </p:sp>
      <p:sp>
        <p:nvSpPr>
          <p:cNvPr id="14" name="矩形 13">
            <a:extLst>
              <a:ext uri="{FF2B5EF4-FFF2-40B4-BE49-F238E27FC236}">
                <a16:creationId xmlns:a16="http://schemas.microsoft.com/office/drawing/2014/main" id="{8ED416E4-1F3B-477F-996F-4B46766D3FCA}"/>
              </a:ext>
            </a:extLst>
          </p:cNvPr>
          <p:cNvSpPr/>
          <p:nvPr/>
        </p:nvSpPr>
        <p:spPr>
          <a:xfrm>
            <a:off x="664516" y="4058362"/>
            <a:ext cx="10689283" cy="2240485"/>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UC-win/Road</a:t>
            </a:r>
            <a:r>
              <a:rPr lang="zh-TW" altLang="en-US" sz="2400" dirty="0">
                <a:solidFill>
                  <a:srgbClr val="202122"/>
                </a:solidFill>
                <a:latin typeface="微軟正黑體" panose="020B0604030504040204" pitchFamily="34" charset="-120"/>
                <a:ea typeface="微軟正黑體" panose="020B0604030504040204" pitchFamily="34" charset="-120"/>
              </a:rPr>
              <a:t>軟體上進行實驗場景設計和駕駛模擬數據採集</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參與者通過駕駛模擬器操作油門踏板和方向盤來控制車輛。</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攝影機固定在主螢上方記錄過程</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手機固定在主螢幕上</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16" name="圖片 15">
            <a:extLst>
              <a:ext uri="{FF2B5EF4-FFF2-40B4-BE49-F238E27FC236}">
                <a16:creationId xmlns:a16="http://schemas.microsoft.com/office/drawing/2014/main" id="{1293B8E4-BAC2-4093-8161-C2D325146B2D}"/>
              </a:ext>
            </a:extLst>
          </p:cNvPr>
          <p:cNvPicPr/>
          <p:nvPr/>
        </p:nvPicPr>
        <p:blipFill>
          <a:blip r:embed="rId4"/>
          <a:stretch>
            <a:fillRect/>
          </a:stretch>
        </p:blipFill>
        <p:spPr>
          <a:xfrm>
            <a:off x="7497628" y="57396"/>
            <a:ext cx="4379582" cy="2075605"/>
          </a:xfrm>
          <a:prstGeom prst="rect">
            <a:avLst/>
          </a:prstGeom>
        </p:spPr>
      </p:pic>
    </p:spTree>
    <p:extLst>
      <p:ext uri="{BB962C8B-B14F-4D97-AF65-F5344CB8AC3E}">
        <p14:creationId xmlns:p14="http://schemas.microsoft.com/office/powerpoint/2010/main" val="269138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091682"/>
            <a:ext cx="11705824" cy="1510841"/>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12</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場景</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1132490"/>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行駛道路設置為直線、平坦、雙向、四車道的城市道路。</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保持在右側車道的</a:t>
            </a:r>
            <a:r>
              <a:rPr lang="zh-TW" altLang="en-US" sz="2400">
                <a:solidFill>
                  <a:srgbClr val="202122"/>
                </a:solidFill>
                <a:latin typeface="微軟正黑體" panose="020B0604030504040204" pitchFamily="34" charset="-120"/>
                <a:ea typeface="微軟正黑體" panose="020B0604030504040204" pitchFamily="34" charset="-120"/>
              </a:rPr>
              <a:t>中心，盡可能保持恆定速度</a:t>
            </a:r>
            <a:r>
              <a:rPr lang="zh-TW" altLang="en-US" sz="2400" dirty="0">
                <a:solidFill>
                  <a:srgbClr val="202122"/>
                </a:solidFill>
                <a:latin typeface="微軟正黑體" panose="020B0604030504040204" pitchFamily="34" charset="-120"/>
                <a:ea typeface="微軟正黑體" panose="020B0604030504040204" pitchFamily="34" charset="-120"/>
              </a:rPr>
              <a:t>。</a:t>
            </a:r>
          </a:p>
        </p:txBody>
      </p:sp>
      <p:sp>
        <p:nvSpPr>
          <p:cNvPr id="19" name="矩形: 圓角 18">
            <a:extLst>
              <a:ext uri="{FF2B5EF4-FFF2-40B4-BE49-F238E27FC236}">
                <a16:creationId xmlns:a16="http://schemas.microsoft.com/office/drawing/2014/main" id="{1FF328A4-775A-4FB1-9731-AEB2944795EF}"/>
              </a:ext>
            </a:extLst>
          </p:cNvPr>
          <p:cNvSpPr/>
          <p:nvPr/>
        </p:nvSpPr>
        <p:spPr>
          <a:xfrm>
            <a:off x="250517" y="3411043"/>
            <a:ext cx="11705824" cy="3252794"/>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a:extLst>
              <a:ext uri="{FF2B5EF4-FFF2-40B4-BE49-F238E27FC236}">
                <a16:creationId xmlns:a16="http://schemas.microsoft.com/office/drawing/2014/main" id="{A432BBD2-EDD6-4EF1-BE0A-AA0623D9750E}"/>
              </a:ext>
            </a:extLst>
          </p:cNvPr>
          <p:cNvSpPr/>
          <p:nvPr/>
        </p:nvSpPr>
        <p:spPr>
          <a:xfrm>
            <a:off x="1306686" y="3083742"/>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id="{B6FFE7CE-C34F-405F-B1A1-9779A8196AFF}"/>
              </a:ext>
            </a:extLst>
          </p:cNvPr>
          <p:cNvSpPr/>
          <p:nvPr/>
        </p:nvSpPr>
        <p:spPr>
          <a:xfrm>
            <a:off x="1306687" y="2629400"/>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數據收集</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2" name="矩形 21">
            <a:extLst>
              <a:ext uri="{FF2B5EF4-FFF2-40B4-BE49-F238E27FC236}">
                <a16:creationId xmlns:a16="http://schemas.microsoft.com/office/drawing/2014/main" id="{8F715857-CDCC-4160-8270-4DC9A3420B3A}"/>
              </a:ext>
            </a:extLst>
          </p:cNvPr>
          <p:cNvSpPr/>
          <p:nvPr/>
        </p:nvSpPr>
        <p:spPr>
          <a:xfrm>
            <a:off x="664517" y="3475535"/>
            <a:ext cx="10689283" cy="2794483"/>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次要任務時長：用攝影機記錄參與者的整個任務執行過程，影片記錄任務的開始和結束時間點。</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行駛性能參數：出車輛位置、車速、加速度、車道偏離、方向盤輸入值、油門輸入值、剎車輸入值、方向盤轉動率、加速度</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心理負荷評估：</a:t>
            </a:r>
            <a:r>
              <a:rPr lang="en-US" altLang="zh-TW" sz="2400" dirty="0">
                <a:solidFill>
                  <a:srgbClr val="202122"/>
                </a:solidFill>
                <a:latin typeface="微軟正黑體" panose="020B0604030504040204" pitchFamily="34" charset="-120"/>
                <a:ea typeface="微軟正黑體" panose="020B0604030504040204" pitchFamily="34" charset="-120"/>
              </a:rPr>
              <a:t>NASA-TLX </a:t>
            </a:r>
            <a:r>
              <a:rPr lang="zh-TW" altLang="en-US" sz="2400" dirty="0">
                <a:solidFill>
                  <a:srgbClr val="202122"/>
                </a:solidFill>
                <a:latin typeface="微軟正黑體" panose="020B0604030504040204" pitchFamily="34" charset="-120"/>
                <a:ea typeface="微軟正黑體" panose="020B0604030504040204" pitchFamily="34" charset="-120"/>
              </a:rPr>
              <a:t>量表、</a:t>
            </a:r>
            <a:r>
              <a:rPr lang="en-US" altLang="zh-TW" sz="2400" dirty="0">
                <a:solidFill>
                  <a:srgbClr val="202122"/>
                </a:solidFill>
                <a:latin typeface="微軟正黑體" panose="020B0604030504040204" pitchFamily="34" charset="-120"/>
                <a:ea typeface="微軟正黑體" panose="020B0604030504040204" pitchFamily="34" charset="-120"/>
              </a:rPr>
              <a:t>DALI</a:t>
            </a:r>
            <a:r>
              <a:rPr lang="zh-TW" altLang="en-US" sz="2400" dirty="0">
                <a:solidFill>
                  <a:srgbClr val="202122"/>
                </a:solidFill>
                <a:latin typeface="微軟正黑體" panose="020B0604030504040204" pitchFamily="34" charset="-120"/>
                <a:ea typeface="微軟正黑體" panose="020B0604030504040204" pitchFamily="34" charset="-120"/>
              </a:rPr>
              <a:t>方法（駕駛活動負荷指數）</a:t>
            </a:r>
          </a:p>
        </p:txBody>
      </p:sp>
    </p:spTree>
    <p:extLst>
      <p:ext uri="{BB962C8B-B14F-4D97-AF65-F5344CB8AC3E}">
        <p14:creationId xmlns:p14="http://schemas.microsoft.com/office/powerpoint/2010/main" val="260240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13</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實驗設計</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950309" cy="2794483"/>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採四種速度（</a:t>
            </a:r>
            <a:r>
              <a:rPr lang="en-US" altLang="zh-TW" sz="2400" dirty="0">
                <a:solidFill>
                  <a:srgbClr val="202122"/>
                </a:solidFill>
                <a:latin typeface="微軟正黑體" panose="020B0604030504040204" pitchFamily="34" charset="-120"/>
                <a:ea typeface="微軟正黑體" panose="020B0604030504040204" pitchFamily="34" charset="-120"/>
              </a:rPr>
              <a:t>20km/h</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40km/h</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60km/h</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80km/h</a:t>
            </a:r>
            <a:r>
              <a:rPr lang="zh-TW" altLang="en-US" sz="2400" dirty="0">
                <a:solidFill>
                  <a:srgbClr val="202122"/>
                </a:solidFill>
                <a:latin typeface="微軟正黑體" panose="020B0604030504040204" pitchFamily="34" charset="-120"/>
                <a:ea typeface="微軟正黑體" panose="020B0604030504040204" pitchFamily="34" charset="-120"/>
              </a:rPr>
              <a:t>）和四種次要任務工況（無次要任務</a:t>
            </a:r>
            <a:r>
              <a:rPr lang="en-US" altLang="zh-TW" sz="2400" dirty="0">
                <a:solidFill>
                  <a:srgbClr val="202122"/>
                </a:solidFill>
                <a:latin typeface="微軟正黑體" panose="020B0604030504040204" pitchFamily="34" charset="-120"/>
                <a:ea typeface="微軟正黑體" panose="020B0604030504040204" pitchFamily="34" charset="-120"/>
              </a:rPr>
              <a:t>ND</a:t>
            </a:r>
            <a:r>
              <a:rPr lang="zh-TW" altLang="en-US" sz="2400" dirty="0">
                <a:solidFill>
                  <a:srgbClr val="202122"/>
                </a:solidFill>
                <a:latin typeface="微軟正黑體" panose="020B0604030504040204" pitchFamily="34" charset="-120"/>
                <a:ea typeface="微軟正黑體" panose="020B0604030504040204" pitchFamily="34" charset="-120"/>
              </a:rPr>
              <a:t>、全手動撥號</a:t>
            </a:r>
            <a:r>
              <a:rPr lang="en-US" altLang="zh-TW" sz="2400" dirty="0">
                <a:solidFill>
                  <a:srgbClr val="202122"/>
                </a:solidFill>
                <a:latin typeface="微軟正黑體" panose="020B0604030504040204" pitchFamily="34" charset="-120"/>
                <a:ea typeface="微軟正黑體" panose="020B0604030504040204" pitchFamily="34" charset="-120"/>
              </a:rPr>
              <a:t>FD</a:t>
            </a:r>
            <a:r>
              <a:rPr lang="zh-TW" altLang="en-US" sz="2400" dirty="0">
                <a:solidFill>
                  <a:srgbClr val="202122"/>
                </a:solidFill>
                <a:latin typeface="微軟正黑體" panose="020B0604030504040204" pitchFamily="34" charset="-120"/>
                <a:ea typeface="微軟正黑體" panose="020B0604030504040204" pitchFamily="34" charset="-120"/>
              </a:rPr>
              <a:t>、快速手動撥號</a:t>
            </a:r>
            <a:r>
              <a:rPr lang="en-US" altLang="zh-TW" sz="2400" dirty="0">
                <a:solidFill>
                  <a:srgbClr val="202122"/>
                </a:solidFill>
                <a:latin typeface="微軟正黑體" panose="020B0604030504040204" pitchFamily="34" charset="-120"/>
                <a:ea typeface="微軟正黑體" panose="020B0604030504040204" pitchFamily="34" charset="-120"/>
              </a:rPr>
              <a:t>QD</a:t>
            </a:r>
            <a:r>
              <a:rPr lang="zh-TW" altLang="en-US" sz="2400" dirty="0">
                <a:solidFill>
                  <a:srgbClr val="202122"/>
                </a:solidFill>
                <a:latin typeface="微軟正黑體" panose="020B0604030504040204" pitchFamily="34" charset="-120"/>
                <a:ea typeface="微軟正黑體" panose="020B0604030504040204" pitchFamily="34" charset="-120"/>
              </a:rPr>
              <a:t>、語音撥號</a:t>
            </a:r>
            <a:r>
              <a:rPr lang="en-US" altLang="zh-TW" sz="2400" dirty="0">
                <a:solidFill>
                  <a:srgbClr val="202122"/>
                </a:solidFill>
                <a:latin typeface="微軟正黑體" panose="020B0604030504040204" pitchFamily="34" charset="-120"/>
                <a:ea typeface="微軟正黑體" panose="020B0604030504040204" pitchFamily="34" charset="-120"/>
              </a:rPr>
              <a:t>VD</a:t>
            </a:r>
            <a:r>
              <a:rPr lang="zh-TW" altLang="en-US" sz="2400" dirty="0">
                <a:solidFill>
                  <a:srgbClr val="202122"/>
                </a:solidFill>
                <a:latin typeface="微軟正黑體" panose="020B0604030504040204" pitchFamily="34" charset="-120"/>
                <a:ea typeface="微軟正黑體" panose="020B0604030504040204" pitchFamily="34" charset="-120"/>
              </a:rPr>
              <a:t>）下的駕駛模擬實驗。</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次要任務在四種指定速度下依次執行。為減少實驗數據的差異，實驗時統一規定電話號碼為“</a:t>
            </a:r>
            <a:r>
              <a:rPr lang="en-US" altLang="zh-TW" sz="2400" dirty="0">
                <a:solidFill>
                  <a:srgbClr val="202122"/>
                </a:solidFill>
                <a:latin typeface="微軟正黑體" panose="020B0604030504040204" pitchFamily="34" charset="-120"/>
                <a:ea typeface="微軟正黑體" panose="020B0604030504040204" pitchFamily="34" charset="-120"/>
              </a:rPr>
              <a:t>12345678”</a:t>
            </a:r>
            <a:r>
              <a:rPr lang="zh-TW" altLang="en-US" sz="2400" dirty="0">
                <a:solidFill>
                  <a:srgbClr val="202122"/>
                </a:solidFill>
                <a:latin typeface="微軟正黑體" panose="020B0604030504040204" pitchFamily="34" charset="-120"/>
                <a:ea typeface="微軟正黑體" panose="020B0604030504040204" pitchFamily="34" charset="-120"/>
              </a:rPr>
              <a:t>，語音撥號的語音內容為“</a:t>
            </a:r>
            <a:r>
              <a:rPr lang="en-US" altLang="zh-TW" sz="2400" dirty="0">
                <a:solidFill>
                  <a:srgbClr val="202122"/>
                </a:solidFill>
                <a:latin typeface="微軟正黑體" panose="020B0604030504040204" pitchFamily="34" charset="-120"/>
                <a:ea typeface="微軟正黑體" panose="020B0604030504040204" pitchFamily="34" charset="-120"/>
              </a:rPr>
              <a:t>call for 12345678”</a:t>
            </a:r>
            <a:r>
              <a:rPr lang="zh-TW" altLang="en-US" sz="2400" dirty="0">
                <a:solidFill>
                  <a:srgbClr val="202122"/>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70239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14</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程序</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1686487"/>
          </a:xfrm>
          <a:prstGeom prst="rect">
            <a:avLst/>
          </a:prstGeom>
        </p:spPr>
        <p:txBody>
          <a:bodyPr wrap="square">
            <a:spAutoFit/>
          </a:bodyPr>
          <a:lstStyle/>
          <a:p>
            <a:pPr marL="457200" indent="-457200">
              <a:lnSpc>
                <a:spcPct val="150000"/>
              </a:lnSpc>
              <a:buFont typeface="+mj-lt"/>
              <a:buAutoNum type="arabicPeriod"/>
            </a:pPr>
            <a:r>
              <a:rPr lang="zh-TW" altLang="en-US" sz="2400" dirty="0">
                <a:solidFill>
                  <a:srgbClr val="202122"/>
                </a:solidFill>
                <a:latin typeface="微軟正黑體" panose="020B0604030504040204" pitchFamily="34" charset="-120"/>
                <a:ea typeface="微軟正黑體" panose="020B0604030504040204" pitchFamily="34" charset="-120"/>
              </a:rPr>
              <a:t>練習在</a:t>
            </a:r>
            <a:r>
              <a:rPr lang="en-US" altLang="zh-TW" sz="2400" dirty="0">
                <a:solidFill>
                  <a:srgbClr val="202122"/>
                </a:solidFill>
                <a:latin typeface="微軟正黑體" panose="020B0604030504040204" pitchFamily="34" charset="-120"/>
                <a:ea typeface="微軟正黑體" panose="020B0604030504040204" pitchFamily="34" charset="-120"/>
              </a:rPr>
              <a:t>FD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QD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VD </a:t>
            </a:r>
            <a:r>
              <a:rPr lang="zh-TW" altLang="en-US" sz="2400" dirty="0">
                <a:solidFill>
                  <a:srgbClr val="202122"/>
                </a:solidFill>
                <a:latin typeface="微軟正黑體" panose="020B0604030504040204" pitchFamily="34" charset="-120"/>
                <a:ea typeface="微軟正黑體" panose="020B0604030504040204" pitchFamily="34" charset="-120"/>
              </a:rPr>
              <a:t>條件下執行任務</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457200" indent="-457200">
              <a:lnSpc>
                <a:spcPct val="150000"/>
              </a:lnSpc>
              <a:buFont typeface="+mj-lt"/>
              <a:buAutoNum type="arabicPeriod"/>
            </a:pPr>
            <a:r>
              <a:rPr lang="zh-TW" altLang="en-US" sz="2400" dirty="0">
                <a:solidFill>
                  <a:srgbClr val="202122"/>
                </a:solidFill>
                <a:latin typeface="微軟正黑體" panose="020B0604030504040204" pitchFamily="34" charset="-120"/>
                <a:ea typeface="微軟正黑體" panose="020B0604030504040204" pitchFamily="34" charset="-120"/>
              </a:rPr>
              <a:t>正是實驗，進行</a:t>
            </a:r>
            <a:r>
              <a:rPr lang="en-US" altLang="zh-TW" sz="2400" dirty="0">
                <a:solidFill>
                  <a:srgbClr val="202122"/>
                </a:solidFill>
                <a:latin typeface="微軟正黑體" panose="020B0604030504040204" pitchFamily="34" charset="-120"/>
                <a:ea typeface="微軟正黑體" panose="020B0604030504040204" pitchFamily="34" charset="-120"/>
              </a:rPr>
              <a:t>16</a:t>
            </a:r>
            <a:r>
              <a:rPr lang="zh-TW" altLang="en-US" sz="2400" dirty="0">
                <a:solidFill>
                  <a:srgbClr val="202122"/>
                </a:solidFill>
                <a:latin typeface="微軟正黑體" panose="020B0604030504040204" pitchFamily="34" charset="-120"/>
                <a:ea typeface="微軟正黑體" panose="020B0604030504040204" pitchFamily="34" charset="-120"/>
              </a:rPr>
              <a:t>種駕駛條件之組合執行任務駕駛</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457200" indent="-457200">
              <a:lnSpc>
                <a:spcPct val="150000"/>
              </a:lnSpc>
              <a:buFont typeface="+mj-lt"/>
              <a:buAutoNum type="arabicPeriod"/>
            </a:pPr>
            <a:r>
              <a:rPr lang="zh-TW" altLang="en-US" sz="2400" dirty="0">
                <a:solidFill>
                  <a:srgbClr val="202122"/>
                </a:solidFill>
                <a:latin typeface="微軟正黑體" panose="020B0604030504040204" pitchFamily="34" charset="-120"/>
                <a:ea typeface="微軟正黑體" panose="020B0604030504040204" pitchFamily="34" charset="-120"/>
              </a:rPr>
              <a:t>並完成了</a:t>
            </a:r>
            <a:r>
              <a:rPr lang="en-US" altLang="zh-TW" sz="2400" dirty="0">
                <a:solidFill>
                  <a:srgbClr val="202122"/>
                </a:solidFill>
                <a:latin typeface="微軟正黑體" panose="020B0604030504040204" pitchFamily="34" charset="-120"/>
                <a:ea typeface="微軟正黑體" panose="020B0604030504040204" pitchFamily="34" charset="-120"/>
              </a:rPr>
              <a:t>16</a:t>
            </a:r>
            <a:r>
              <a:rPr lang="zh-TW" altLang="en-US" sz="2400" dirty="0">
                <a:solidFill>
                  <a:srgbClr val="202122"/>
                </a:solidFill>
                <a:latin typeface="微軟正黑體" panose="020B0604030504040204" pitchFamily="34" charset="-120"/>
                <a:ea typeface="微軟正黑體" panose="020B0604030504040204" pitchFamily="34" charset="-120"/>
              </a:rPr>
              <a:t>種駕駛條件下的主觀心理工作量評估。</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59286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15</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6" y="648505"/>
            <a:ext cx="4592951"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次任務的持續時間</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8" y="1121006"/>
            <a:ext cx="10689282" cy="1686487"/>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在任何速度下，三種撥號方式按所需時間由長到短依次為</a:t>
            </a:r>
            <a:r>
              <a:rPr lang="en-US" altLang="zh-TW" sz="2400" dirty="0">
                <a:solidFill>
                  <a:srgbClr val="202122"/>
                </a:solidFill>
                <a:latin typeface="微軟正黑體" panose="020B0604030504040204" pitchFamily="34" charset="-120"/>
                <a:ea typeface="微軟正黑體" panose="020B0604030504040204" pitchFamily="34" charset="-120"/>
              </a:rPr>
              <a:t>VD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FD</a:t>
            </a:r>
            <a:r>
              <a:rPr lang="zh-TW" altLang="en-US" sz="2400" dirty="0">
                <a:solidFill>
                  <a:srgbClr val="202122"/>
                </a:solidFill>
                <a:latin typeface="微軟正黑體" panose="020B0604030504040204" pitchFamily="34" charset="-120"/>
                <a:ea typeface="微軟正黑體" panose="020B0604030504040204" pitchFamily="34" charset="-120"/>
              </a:rPr>
              <a:t>和</a:t>
            </a:r>
            <a:r>
              <a:rPr lang="en-US" altLang="zh-TW" sz="2400" dirty="0">
                <a:solidFill>
                  <a:srgbClr val="202122"/>
                </a:solidFill>
                <a:latin typeface="微軟正黑體" panose="020B0604030504040204" pitchFamily="34" charset="-120"/>
                <a:ea typeface="微軟正黑體" panose="020B0604030504040204" pitchFamily="34" charset="-120"/>
              </a:rPr>
              <a:t>QD</a:t>
            </a:r>
            <a:r>
              <a:rPr lang="zh-TW" altLang="en-US" sz="2400" dirty="0">
                <a:solidFill>
                  <a:srgbClr val="202122"/>
                </a:solidFill>
                <a:latin typeface="微軟正黑體" panose="020B0604030504040204" pitchFamily="34" charset="-120"/>
                <a:ea typeface="微軟正黑體" panose="020B0604030504040204" pitchFamily="34" charset="-120"/>
              </a:rPr>
              <a:t>。 當規定速度為</a:t>
            </a:r>
            <a:r>
              <a:rPr lang="en-US" altLang="zh-TW" sz="2400" dirty="0">
                <a:solidFill>
                  <a:srgbClr val="202122"/>
                </a:solidFill>
                <a:latin typeface="微軟正黑體" panose="020B0604030504040204" pitchFamily="34" charset="-120"/>
                <a:ea typeface="微軟正黑體" panose="020B0604030504040204" pitchFamily="34" charset="-120"/>
              </a:rPr>
              <a:t>20km/h</a:t>
            </a:r>
            <a:r>
              <a:rPr lang="zh-TW" altLang="en-US" sz="2400" dirty="0">
                <a:solidFill>
                  <a:srgbClr val="202122"/>
                </a:solidFill>
                <a:latin typeface="微軟正黑體" panose="020B0604030504040204" pitchFamily="34" charset="-120"/>
                <a:ea typeface="微軟正黑體" panose="020B0604030504040204" pitchFamily="34" charset="-120"/>
              </a:rPr>
              <a:t>時，次要任務平均所需時間最長，這可能是被試第一次參加實驗時對次要任務不熟悉所致。</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9" name="圖片 8">
            <a:extLst>
              <a:ext uri="{FF2B5EF4-FFF2-40B4-BE49-F238E27FC236}">
                <a16:creationId xmlns:a16="http://schemas.microsoft.com/office/drawing/2014/main" id="{4235C138-8D24-46CD-B59D-4DAD15C8270E}"/>
              </a:ext>
            </a:extLst>
          </p:cNvPr>
          <p:cNvPicPr/>
          <p:nvPr/>
        </p:nvPicPr>
        <p:blipFill>
          <a:blip r:embed="rId4"/>
          <a:stretch>
            <a:fillRect/>
          </a:stretch>
        </p:blipFill>
        <p:spPr>
          <a:xfrm>
            <a:off x="2686099" y="3429000"/>
            <a:ext cx="4791710" cy="1619250"/>
          </a:xfrm>
          <a:prstGeom prst="rect">
            <a:avLst/>
          </a:prstGeom>
        </p:spPr>
      </p:pic>
      <p:sp>
        <p:nvSpPr>
          <p:cNvPr id="2" name="矩形 1">
            <a:extLst>
              <a:ext uri="{FF2B5EF4-FFF2-40B4-BE49-F238E27FC236}">
                <a16:creationId xmlns:a16="http://schemas.microsoft.com/office/drawing/2014/main" id="{7E7B1C26-9844-4BD2-B77D-5DEA6B4BD4E7}"/>
              </a:ext>
            </a:extLst>
          </p:cNvPr>
          <p:cNvSpPr/>
          <p:nvPr/>
        </p:nvSpPr>
        <p:spPr>
          <a:xfrm>
            <a:off x="2804746" y="4396154"/>
            <a:ext cx="4545623" cy="26376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noFill/>
            </a:endParaRPr>
          </a:p>
        </p:txBody>
      </p:sp>
    </p:spTree>
    <p:extLst>
      <p:ext uri="{BB962C8B-B14F-4D97-AF65-F5344CB8AC3E}">
        <p14:creationId xmlns:p14="http://schemas.microsoft.com/office/powerpoint/2010/main" val="216681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16</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6" y="648505"/>
            <a:ext cx="4592951"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平均速度偏差和車道偏差</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8" y="1121006"/>
            <a:ext cx="10689282" cy="1686487"/>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與其他撥號方式相比，</a:t>
            </a:r>
            <a:r>
              <a:rPr lang="en-US" altLang="zh-TW" sz="2400" b="1" dirty="0">
                <a:solidFill>
                  <a:srgbClr val="202122"/>
                </a:solidFill>
                <a:latin typeface="微軟正黑體" panose="020B0604030504040204" pitchFamily="34" charset="-120"/>
                <a:ea typeface="微軟正黑體" panose="020B0604030504040204" pitchFamily="34" charset="-120"/>
              </a:rPr>
              <a:t>FD </a:t>
            </a:r>
            <a:r>
              <a:rPr lang="zh-TW" altLang="en-US" sz="2400" b="1" dirty="0">
                <a:solidFill>
                  <a:srgbClr val="202122"/>
                </a:solidFill>
                <a:latin typeface="微軟正黑體" panose="020B0604030504040204" pitchFamily="34" charset="-120"/>
                <a:ea typeface="微軟正黑體" panose="020B0604030504040204" pitchFamily="34" charset="-120"/>
              </a:rPr>
              <a:t>對速度保持的影響最大</a:t>
            </a:r>
            <a:r>
              <a:rPr lang="en-US" altLang="zh-TW" sz="2400" b="1" dirty="0">
                <a:solidFill>
                  <a:srgbClr val="202122"/>
                </a:solidFill>
                <a:latin typeface="微軟正黑體" panose="020B0604030504040204" pitchFamily="34" charset="-120"/>
                <a:ea typeface="微軟正黑體" panose="020B0604030504040204" pitchFamily="34" charset="-120"/>
              </a:rPr>
              <a:t>(</a:t>
            </a:r>
            <a:r>
              <a:rPr lang="zh-TW" altLang="en-US" sz="2400" b="1" dirty="0">
                <a:solidFill>
                  <a:srgbClr val="202122"/>
                </a:solidFill>
                <a:latin typeface="微軟正黑體" panose="020B0604030504040204" pitchFamily="34" charset="-120"/>
                <a:ea typeface="微軟正黑體" panose="020B0604030504040204" pitchFamily="34" charset="-120"/>
              </a:rPr>
              <a:t>表三</a:t>
            </a:r>
            <a:r>
              <a:rPr lang="en-US" altLang="zh-TW" sz="2400" b="1"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 速度偏差和車道位置偏差受指定速度和次要任務的影響，但這種影響沒有明顯的規律性</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表四</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grpSp>
        <p:nvGrpSpPr>
          <p:cNvPr id="2" name="群組 1">
            <a:extLst>
              <a:ext uri="{FF2B5EF4-FFF2-40B4-BE49-F238E27FC236}">
                <a16:creationId xmlns:a16="http://schemas.microsoft.com/office/drawing/2014/main" id="{ACFFB549-F56B-42DE-8478-D108127DBAF0}"/>
              </a:ext>
            </a:extLst>
          </p:cNvPr>
          <p:cNvGrpSpPr/>
          <p:nvPr/>
        </p:nvGrpSpPr>
        <p:grpSpPr>
          <a:xfrm>
            <a:off x="6633845" y="3681514"/>
            <a:ext cx="4639310" cy="1906041"/>
            <a:chOff x="3776345" y="2647950"/>
            <a:chExt cx="4639310" cy="1906041"/>
          </a:xfrm>
        </p:grpSpPr>
        <p:pic>
          <p:nvPicPr>
            <p:cNvPr id="10" name="圖片 9">
              <a:extLst>
                <a:ext uri="{FF2B5EF4-FFF2-40B4-BE49-F238E27FC236}">
                  <a16:creationId xmlns:a16="http://schemas.microsoft.com/office/drawing/2014/main" id="{97D52650-D11B-483A-B7B5-E4B889899E9D}"/>
                </a:ext>
              </a:extLst>
            </p:cNvPr>
            <p:cNvPicPr/>
            <p:nvPr/>
          </p:nvPicPr>
          <p:blipFill>
            <a:blip r:embed="rId4"/>
            <a:stretch>
              <a:fillRect/>
            </a:stretch>
          </p:blipFill>
          <p:spPr>
            <a:xfrm>
              <a:off x="3776345" y="2647950"/>
              <a:ext cx="4639310" cy="1562100"/>
            </a:xfrm>
            <a:prstGeom prst="rect">
              <a:avLst/>
            </a:prstGeom>
          </p:spPr>
        </p:pic>
        <p:pic>
          <p:nvPicPr>
            <p:cNvPr id="11" name="圖片 10">
              <a:extLst>
                <a:ext uri="{FF2B5EF4-FFF2-40B4-BE49-F238E27FC236}">
                  <a16:creationId xmlns:a16="http://schemas.microsoft.com/office/drawing/2014/main" id="{C43EF744-A0A7-4822-AA97-9FBC34561C1C}"/>
                </a:ext>
              </a:extLst>
            </p:cNvPr>
            <p:cNvPicPr/>
            <p:nvPr/>
          </p:nvPicPr>
          <p:blipFill rotWithShape="1">
            <a:blip r:embed="rId5"/>
            <a:srcRect t="11956"/>
            <a:stretch/>
          </p:blipFill>
          <p:spPr>
            <a:xfrm>
              <a:off x="3833495" y="4184997"/>
              <a:ext cx="4582160" cy="368994"/>
            </a:xfrm>
            <a:prstGeom prst="rect">
              <a:avLst/>
            </a:prstGeom>
          </p:spPr>
        </p:pic>
      </p:grpSp>
      <p:pic>
        <p:nvPicPr>
          <p:cNvPr id="14" name="圖片 13">
            <a:extLst>
              <a:ext uri="{FF2B5EF4-FFF2-40B4-BE49-F238E27FC236}">
                <a16:creationId xmlns:a16="http://schemas.microsoft.com/office/drawing/2014/main" id="{555F9E01-4ED1-4908-98E3-A55F7104D4DB}"/>
              </a:ext>
            </a:extLst>
          </p:cNvPr>
          <p:cNvPicPr/>
          <p:nvPr/>
        </p:nvPicPr>
        <p:blipFill>
          <a:blip r:embed="rId6"/>
          <a:stretch>
            <a:fillRect/>
          </a:stretch>
        </p:blipFill>
        <p:spPr>
          <a:xfrm>
            <a:off x="664517" y="3692080"/>
            <a:ext cx="4620260" cy="1895475"/>
          </a:xfrm>
          <a:prstGeom prst="rect">
            <a:avLst/>
          </a:prstGeom>
        </p:spPr>
      </p:pic>
      <p:sp>
        <p:nvSpPr>
          <p:cNvPr id="15" name="矩形 14">
            <a:extLst>
              <a:ext uri="{FF2B5EF4-FFF2-40B4-BE49-F238E27FC236}">
                <a16:creationId xmlns:a16="http://schemas.microsoft.com/office/drawing/2014/main" id="{8036E081-C668-40DD-8661-3B4863117781}"/>
              </a:ext>
            </a:extLst>
          </p:cNvPr>
          <p:cNvSpPr/>
          <p:nvPr/>
        </p:nvSpPr>
        <p:spPr>
          <a:xfrm>
            <a:off x="6690995" y="4583250"/>
            <a:ext cx="4545623" cy="26376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noFill/>
            </a:endParaRPr>
          </a:p>
        </p:txBody>
      </p:sp>
    </p:spTree>
    <p:extLst>
      <p:ext uri="{BB962C8B-B14F-4D97-AF65-F5344CB8AC3E}">
        <p14:creationId xmlns:p14="http://schemas.microsoft.com/office/powerpoint/2010/main" val="214340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17</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704928"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駕駛性能分析</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nvGrpSpPr>
          <p:cNvPr id="6" name="群組 5">
            <a:extLst>
              <a:ext uri="{FF2B5EF4-FFF2-40B4-BE49-F238E27FC236}">
                <a16:creationId xmlns:a16="http://schemas.microsoft.com/office/drawing/2014/main" id="{8CFBCF60-2300-49A8-B488-0C6683F0F6EA}"/>
              </a:ext>
            </a:extLst>
          </p:cNvPr>
          <p:cNvGrpSpPr/>
          <p:nvPr/>
        </p:nvGrpSpPr>
        <p:grpSpPr>
          <a:xfrm>
            <a:off x="2973370" y="3886938"/>
            <a:ext cx="6879278" cy="2785690"/>
            <a:chOff x="3458845" y="2708895"/>
            <a:chExt cx="5274310" cy="2007078"/>
          </a:xfrm>
        </p:grpSpPr>
        <p:pic>
          <p:nvPicPr>
            <p:cNvPr id="15" name="圖片 14">
              <a:extLst>
                <a:ext uri="{FF2B5EF4-FFF2-40B4-BE49-F238E27FC236}">
                  <a16:creationId xmlns:a16="http://schemas.microsoft.com/office/drawing/2014/main" id="{9A2170C6-A716-484E-9EB3-58AD455E68A2}"/>
                </a:ext>
              </a:extLst>
            </p:cNvPr>
            <p:cNvPicPr/>
            <p:nvPr/>
          </p:nvPicPr>
          <p:blipFill rotWithShape="1">
            <a:blip r:embed="rId4"/>
            <a:srcRect b="58638"/>
            <a:stretch/>
          </p:blipFill>
          <p:spPr bwMode="auto">
            <a:xfrm>
              <a:off x="3458845" y="2708895"/>
              <a:ext cx="5274310" cy="1452880"/>
            </a:xfrm>
            <a:prstGeom prst="rect">
              <a:avLst/>
            </a:prstGeom>
            <a:ln>
              <a:noFill/>
            </a:ln>
            <a:extLst>
              <a:ext uri="{53640926-AAD7-44D8-BBD7-CCE9431645EC}">
                <a14:shadowObscured xmlns:a14="http://schemas.microsoft.com/office/drawing/2010/main"/>
              </a:ext>
            </a:extLst>
          </p:spPr>
        </p:pic>
        <p:pic>
          <p:nvPicPr>
            <p:cNvPr id="16" name="圖片 15">
              <a:extLst>
                <a:ext uri="{FF2B5EF4-FFF2-40B4-BE49-F238E27FC236}">
                  <a16:creationId xmlns:a16="http://schemas.microsoft.com/office/drawing/2014/main" id="{88E124D6-9FE7-4490-AB56-75A4EDB5F573}"/>
                </a:ext>
              </a:extLst>
            </p:cNvPr>
            <p:cNvPicPr/>
            <p:nvPr/>
          </p:nvPicPr>
          <p:blipFill rotWithShape="1">
            <a:blip r:embed="rId4"/>
            <a:srcRect t="84034"/>
            <a:stretch/>
          </p:blipFill>
          <p:spPr bwMode="auto">
            <a:xfrm>
              <a:off x="3458845" y="4155440"/>
              <a:ext cx="5274310" cy="560533"/>
            </a:xfrm>
            <a:prstGeom prst="rect">
              <a:avLst/>
            </a:prstGeom>
            <a:ln>
              <a:noFill/>
            </a:ln>
            <a:extLst>
              <a:ext uri="{53640926-AAD7-44D8-BBD7-CCE9431645EC}">
                <a14:shadowObscured xmlns:a14="http://schemas.microsoft.com/office/drawing/2010/main"/>
              </a:ext>
            </a:extLst>
          </p:spPr>
        </p:pic>
      </p:grpSp>
      <p:sp>
        <p:nvSpPr>
          <p:cNvPr id="17" name="矩形 16">
            <a:extLst>
              <a:ext uri="{FF2B5EF4-FFF2-40B4-BE49-F238E27FC236}">
                <a16:creationId xmlns:a16="http://schemas.microsoft.com/office/drawing/2014/main" id="{46DEB7E1-FC57-425F-A96B-13E511048CD4}"/>
              </a:ext>
            </a:extLst>
          </p:cNvPr>
          <p:cNvSpPr/>
          <p:nvPr/>
        </p:nvSpPr>
        <p:spPr>
          <a:xfrm>
            <a:off x="664518" y="1121006"/>
            <a:ext cx="10689282" cy="2794483"/>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所有駕駛性能數據與四個速度條件和四個次要任務條件</a:t>
            </a:r>
            <a:r>
              <a:rPr lang="en-US" altLang="zh-TW" sz="2400" dirty="0">
                <a:solidFill>
                  <a:srgbClr val="202122"/>
                </a:solidFill>
                <a:latin typeface="微軟正黑體" panose="020B0604030504040204" pitchFamily="34" charset="-120"/>
                <a:ea typeface="微軟正黑體" panose="020B0604030504040204" pitchFamily="34" charset="-120"/>
              </a:rPr>
              <a:t>two-way ANOVA</a:t>
            </a:r>
            <a:r>
              <a:rPr lang="zh-TW" altLang="en-US" sz="2400" dirty="0">
                <a:solidFill>
                  <a:srgbClr val="202122"/>
                </a:solidFill>
                <a:latin typeface="微軟正黑體" panose="020B0604030504040204" pitchFamily="34" charset="-120"/>
                <a:ea typeface="微軟正黑體" panose="020B0604030504040204" pitchFamily="34" charset="-120"/>
              </a:rPr>
              <a:t>（見表 </a:t>
            </a:r>
            <a:r>
              <a:rPr lang="en-US" altLang="zh-TW" sz="2400" dirty="0">
                <a:solidFill>
                  <a:srgbClr val="202122"/>
                </a:solidFill>
                <a:latin typeface="微軟正黑體" panose="020B0604030504040204" pitchFamily="34" charset="-120"/>
                <a:ea typeface="微軟正黑體" panose="020B0604030504040204" pitchFamily="34" charset="-120"/>
              </a:rPr>
              <a:t>5</a:t>
            </a:r>
            <a:r>
              <a:rPr lang="zh-TW" altLang="en-US" sz="2400" dirty="0">
                <a:solidFill>
                  <a:srgbClr val="202122"/>
                </a:solidFill>
                <a:latin typeface="微軟正黑體" panose="020B0604030504040204" pitchFamily="34" charset="-120"/>
                <a:ea typeface="微軟正黑體" panose="020B0604030504040204" pitchFamily="34" charset="-120"/>
              </a:rPr>
              <a:t>）。</a:t>
            </a: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次要任務條件對 </a:t>
            </a:r>
            <a:r>
              <a:rPr lang="en-US" altLang="zh-TW" sz="2400" dirty="0">
                <a:solidFill>
                  <a:srgbClr val="202122"/>
                </a:solidFill>
                <a:latin typeface="微軟正黑體" panose="020B0604030504040204" pitchFamily="34" charset="-120"/>
                <a:ea typeface="微軟正黑體" panose="020B0604030504040204" pitchFamily="34" charset="-120"/>
              </a:rPr>
              <a:t>MSD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SDSD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SDTI </a:t>
            </a:r>
            <a:r>
              <a:rPr lang="zh-TW" altLang="en-US" sz="2400" dirty="0">
                <a:solidFill>
                  <a:srgbClr val="202122"/>
                </a:solidFill>
                <a:latin typeface="微軟正黑體" panose="020B0604030504040204" pitchFamily="34" charset="-120"/>
                <a:ea typeface="微軟正黑體" panose="020B0604030504040204" pitchFamily="34" charset="-120"/>
              </a:rPr>
              <a:t>有顯著影響。指定的速度條件對 </a:t>
            </a:r>
            <a:r>
              <a:rPr lang="en-US" altLang="zh-TW" sz="2400" dirty="0">
                <a:solidFill>
                  <a:srgbClr val="202122"/>
                </a:solidFill>
                <a:latin typeface="微軟正黑體" panose="020B0604030504040204" pitchFamily="34" charset="-120"/>
                <a:ea typeface="微軟正黑體" panose="020B0604030504040204" pitchFamily="34" charset="-120"/>
              </a:rPr>
              <a:t>SDSD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MTI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SDTI </a:t>
            </a:r>
            <a:r>
              <a:rPr lang="zh-TW" altLang="en-US" sz="2400" dirty="0">
                <a:solidFill>
                  <a:srgbClr val="202122"/>
                </a:solidFill>
                <a:latin typeface="微軟正黑體" panose="020B0604030504040204" pitchFamily="34" charset="-120"/>
                <a:ea typeface="微軟正黑體" panose="020B0604030504040204" pitchFamily="34" charset="-120"/>
              </a:rPr>
              <a:t>有顯著影響。</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次要任務條件和指定速度條件之間的相互作用對駕駛性能沒有顯著影響。</a:t>
            </a:r>
          </a:p>
        </p:txBody>
      </p:sp>
    </p:spTree>
    <p:extLst>
      <p:ext uri="{BB962C8B-B14F-4D97-AF65-F5344CB8AC3E}">
        <p14:creationId xmlns:p14="http://schemas.microsoft.com/office/powerpoint/2010/main" val="4007318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18</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230144"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心智負荷</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4456476"/>
          </a:xfrm>
          <a:prstGeom prst="rect">
            <a:avLst/>
          </a:prstGeom>
        </p:spPr>
        <p:txBody>
          <a:bodyPr wrap="square">
            <a:spAutoFit/>
          </a:bodyPr>
          <a:lstStyle/>
          <a:p>
            <a:pPr marL="342900" indent="-342900">
              <a:lnSpc>
                <a:spcPct val="150000"/>
              </a:lnSpc>
              <a:buFont typeface="Wingdings" panose="05000000000000000000" pitchFamily="2" charset="2"/>
              <a:buChar char="p"/>
            </a:pPr>
            <a:r>
              <a:rPr lang="en-US" altLang="zh-TW" sz="2400" dirty="0">
                <a:solidFill>
                  <a:srgbClr val="202122"/>
                </a:solidFill>
                <a:latin typeface="微軟正黑體" panose="020B0604030504040204" pitchFamily="34" charset="-120"/>
                <a:ea typeface="微軟正黑體" panose="020B0604030504040204" pitchFamily="34" charset="-120"/>
              </a:rPr>
              <a:t>ND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QD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VD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FD</a:t>
            </a:r>
            <a:r>
              <a:rPr lang="zh-TW" altLang="en-US" sz="2400" dirty="0">
                <a:solidFill>
                  <a:srgbClr val="202122"/>
                </a:solidFill>
                <a:latin typeface="微軟正黑體" panose="020B0604030504040204" pitchFamily="34" charset="-120"/>
                <a:ea typeface="微軟正黑體" panose="020B0604030504040204" pitchFamily="34" charset="-120"/>
              </a:rPr>
              <a:t>的心智工作量逐漸增加。在更高的速度條件下，心智工作量更大。</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心理負荷數據與不同速度和不同次要任務進行分析。 次要任務對心智負荷有顯著影響（</a:t>
            </a:r>
            <a:r>
              <a:rPr lang="en-US" altLang="zh-TW" sz="2400" dirty="0">
                <a:solidFill>
                  <a:srgbClr val="202122"/>
                </a:solidFill>
                <a:latin typeface="微軟正黑體" panose="020B0604030504040204" pitchFamily="34" charset="-120"/>
                <a:ea typeface="微軟正黑體" panose="020B0604030504040204" pitchFamily="34" charset="-120"/>
              </a:rPr>
              <a:t>F=26.30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P0.1</a:t>
            </a:r>
            <a:r>
              <a:rPr lang="zh-TW" altLang="en-US" sz="2400" dirty="0">
                <a:solidFill>
                  <a:srgbClr val="202122"/>
                </a:solidFill>
                <a:latin typeface="微軟正黑體" panose="020B0604030504040204" pitchFamily="34" charset="-120"/>
                <a:ea typeface="微軟正黑體" panose="020B0604030504040204" pitchFamily="34" charset="-120"/>
              </a:rPr>
              <a:t>）。</a:t>
            </a:r>
          </a:p>
        </p:txBody>
      </p:sp>
      <p:pic>
        <p:nvPicPr>
          <p:cNvPr id="9" name="圖片 8">
            <a:extLst>
              <a:ext uri="{FF2B5EF4-FFF2-40B4-BE49-F238E27FC236}">
                <a16:creationId xmlns:a16="http://schemas.microsoft.com/office/drawing/2014/main" id="{067F7810-6233-4F0A-802B-26023794FCAB}"/>
              </a:ext>
            </a:extLst>
          </p:cNvPr>
          <p:cNvPicPr/>
          <p:nvPr/>
        </p:nvPicPr>
        <p:blipFill>
          <a:blip r:embed="rId4"/>
          <a:stretch>
            <a:fillRect/>
          </a:stretch>
        </p:blipFill>
        <p:spPr>
          <a:xfrm>
            <a:off x="3755199" y="2289567"/>
            <a:ext cx="4696460" cy="1933575"/>
          </a:xfrm>
          <a:prstGeom prst="rect">
            <a:avLst/>
          </a:prstGeom>
        </p:spPr>
      </p:pic>
    </p:spTree>
    <p:extLst>
      <p:ext uri="{BB962C8B-B14F-4D97-AF65-F5344CB8AC3E}">
        <p14:creationId xmlns:p14="http://schemas.microsoft.com/office/powerpoint/2010/main" val="3482206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19</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6068484"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fontScale="92500"/>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心智負荷對駕駛表現的影響</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4456476"/>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當心智負荷增加時，速度偏差增大，說明心智負荷降低了速度維持能力，使行駛速度更加不穩定。</a:t>
            </a: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隨心智工作量的增加，油門輸入值和油門輸入值的波動變小，說明腦力工作量的增加使駕駛員的</a:t>
            </a:r>
            <a:r>
              <a:rPr lang="zh-TW" altLang="en-US" sz="2400" dirty="0">
                <a:solidFill>
                  <a:srgbClr val="202122"/>
                </a:solidFill>
                <a:highlight>
                  <a:srgbClr val="FFFF00"/>
                </a:highlight>
                <a:latin typeface="微軟正黑體" panose="020B0604030504040204" pitchFamily="34" charset="-120"/>
                <a:ea typeface="微軟正黑體" panose="020B0604030504040204" pitchFamily="34" charset="-120"/>
              </a:rPr>
              <a:t>加速度更小、更穩定</a:t>
            </a:r>
            <a:r>
              <a:rPr lang="zh-TW" altLang="en-US" sz="2400" dirty="0">
                <a:solidFill>
                  <a:srgbClr val="202122"/>
                </a:solidFill>
                <a:latin typeface="微軟正黑體" panose="020B0604030504040204" pitchFamily="34" charset="-120"/>
                <a:ea typeface="微軟正黑體" panose="020B0604030504040204" pitchFamily="34" charset="-120"/>
              </a:rPr>
              <a:t>。</a:t>
            </a: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心理負荷與車道偏離或車道偏離的波動無關，說明心理負荷的增加對車輛的橫向位置沒有影響。</a:t>
            </a: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隨著心智工作量的增加，方向盤的輸入值增加，說明心智工作量的增加導致方向盤控制力增加。</a:t>
            </a:r>
          </a:p>
        </p:txBody>
      </p:sp>
      <p:pic>
        <p:nvPicPr>
          <p:cNvPr id="10" name="圖片 9">
            <a:extLst>
              <a:ext uri="{FF2B5EF4-FFF2-40B4-BE49-F238E27FC236}">
                <a16:creationId xmlns:a16="http://schemas.microsoft.com/office/drawing/2014/main" id="{189BDC25-1B44-44E2-A21F-8D67C832BABA}"/>
              </a:ext>
            </a:extLst>
          </p:cNvPr>
          <p:cNvPicPr/>
          <p:nvPr/>
        </p:nvPicPr>
        <p:blipFill>
          <a:blip r:embed="rId4"/>
          <a:stretch>
            <a:fillRect/>
          </a:stretch>
        </p:blipFill>
        <p:spPr>
          <a:xfrm>
            <a:off x="7073900" y="3579251"/>
            <a:ext cx="4279900" cy="3113405"/>
          </a:xfrm>
          <a:prstGeom prst="rect">
            <a:avLst/>
          </a:prstGeom>
        </p:spPr>
      </p:pic>
    </p:spTree>
    <p:extLst>
      <p:ext uri="{BB962C8B-B14F-4D97-AF65-F5344CB8AC3E}">
        <p14:creationId xmlns:p14="http://schemas.microsoft.com/office/powerpoint/2010/main" val="234289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2CE4E99D-5378-48CC-97DA-52C528DA82B2}"/>
              </a:ext>
            </a:extLst>
          </p:cNvPr>
          <p:cNvSpPr>
            <a:spLocks noGrp="1"/>
          </p:cNvSpPr>
          <p:nvPr>
            <p:ph type="sldNum" sz="quarter" idx="12"/>
          </p:nvPr>
        </p:nvSpPr>
        <p:spPr/>
        <p:txBody>
          <a:bodyPr/>
          <a:lstStyle/>
          <a:p>
            <a:fld id="{70CCEE11-ED14-124A-A67C-225DB931776F}" type="slidenum">
              <a:rPr kumimoji="1" lang="zh-TW" altLang="en-US" smtClean="0"/>
              <a:t>2</a:t>
            </a:fld>
            <a:endParaRPr kumimoji="1" lang="zh-TW" altLang="en-US"/>
          </a:p>
        </p:txBody>
      </p:sp>
      <p:sp>
        <p:nvSpPr>
          <p:cNvPr id="3" name="矩形: 圓角 2">
            <a:extLst>
              <a:ext uri="{FF2B5EF4-FFF2-40B4-BE49-F238E27FC236}">
                <a16:creationId xmlns:a16="http://schemas.microsoft.com/office/drawing/2014/main" id="{658C640D-F05E-45F8-A515-E3C95D3D186A}"/>
              </a:ext>
            </a:extLst>
          </p:cNvPr>
          <p:cNvSpPr/>
          <p:nvPr/>
        </p:nvSpPr>
        <p:spPr>
          <a:xfrm>
            <a:off x="1821225" y="1773206"/>
            <a:ext cx="8779368" cy="2894994"/>
          </a:xfrm>
          <a:prstGeom prst="roundRect">
            <a:avLst>
              <a:gd name="adj" fmla="val 8764"/>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tx1"/>
                </a:solidFill>
                <a:latin typeface="微軟正黑體" panose="020B0604030504040204" pitchFamily="34" charset="-120"/>
                <a:ea typeface="微軟正黑體" panose="020B0604030504040204" pitchFamily="34" charset="-120"/>
              </a:rPr>
              <a:t>第二章</a:t>
            </a:r>
            <a:endParaRPr lang="en-US" altLang="zh-TW" dirty="0">
              <a:solidFill>
                <a:schemeClr val="tx1"/>
              </a:solidFill>
              <a:latin typeface="微軟正黑體" panose="020B0604030504040204" pitchFamily="34" charset="-120"/>
              <a:ea typeface="微軟正黑體" panose="020B0604030504040204" pitchFamily="34" charset="-120"/>
            </a:endParaRPr>
          </a:p>
          <a:p>
            <a:pPr algn="ctr"/>
            <a:r>
              <a:rPr lang="zh-TW" altLang="en-US" sz="2400" dirty="0">
                <a:solidFill>
                  <a:schemeClr val="tx1"/>
                </a:solidFill>
                <a:latin typeface="微軟正黑體" panose="020B0604030504040204" pitchFamily="34" charset="-120"/>
                <a:ea typeface="微軟正黑體" panose="020B0604030504040204" pitchFamily="34" charset="-120"/>
              </a:rPr>
              <a:t>自動駕駛發展現況</a:t>
            </a:r>
            <a:endParaRPr lang="en-US" altLang="zh-TW" sz="2400" dirty="0">
              <a:solidFill>
                <a:schemeClr val="tx1"/>
              </a:solidFill>
              <a:latin typeface="微軟正黑體" panose="020B0604030504040204" pitchFamily="34" charset="-120"/>
              <a:ea typeface="微軟正黑體" panose="020B0604030504040204" pitchFamily="34" charset="-120"/>
            </a:endParaRPr>
          </a:p>
          <a:p>
            <a:pPr algn="ctr"/>
            <a:r>
              <a:rPr lang="zh-TW" altLang="en-US" sz="2400" dirty="0">
                <a:solidFill>
                  <a:schemeClr val="tx1"/>
                </a:solidFill>
                <a:latin typeface="微軟正黑體" panose="020B0604030504040204" pitchFamily="34" charset="-120"/>
                <a:ea typeface="微軟正黑體" panose="020B0604030504040204" pitchFamily="34" charset="-120"/>
              </a:rPr>
              <a:t>速度感覺對駕駛的影響</a:t>
            </a:r>
            <a:endParaRPr lang="en-US" altLang="zh-TW" sz="2400" dirty="0">
              <a:solidFill>
                <a:schemeClr val="tx1"/>
              </a:solidFill>
              <a:latin typeface="微軟正黑體" panose="020B0604030504040204" pitchFamily="34" charset="-120"/>
              <a:ea typeface="微軟正黑體" panose="020B0604030504040204" pitchFamily="34" charset="-120"/>
            </a:endParaRPr>
          </a:p>
          <a:p>
            <a:pPr algn="ctr"/>
            <a:r>
              <a:rPr lang="zh-TW" altLang="en-US" sz="2400" dirty="0">
                <a:solidFill>
                  <a:schemeClr val="tx1"/>
                </a:solidFill>
                <a:latin typeface="微軟正黑體" panose="020B0604030504040204" pitchFamily="34" charset="-120"/>
                <a:ea typeface="微軟正黑體" panose="020B0604030504040204" pitchFamily="34" charset="-120"/>
              </a:rPr>
              <a:t>變化車道決策要素</a:t>
            </a:r>
            <a:endParaRPr lang="en-US" altLang="zh-TW" sz="2400" dirty="0">
              <a:solidFill>
                <a:schemeClr val="tx1"/>
              </a:solidFill>
              <a:latin typeface="微軟正黑體" panose="020B0604030504040204" pitchFamily="34" charset="-120"/>
              <a:ea typeface="微軟正黑體" panose="020B0604030504040204" pitchFamily="34" charset="-120"/>
            </a:endParaRPr>
          </a:p>
          <a:p>
            <a:pPr algn="ctr"/>
            <a:r>
              <a:rPr lang="zh-TW" altLang="en-US" sz="2400" dirty="0">
                <a:solidFill>
                  <a:schemeClr val="tx1"/>
                </a:solidFill>
                <a:latin typeface="微軟正黑體" panose="020B0604030504040204" pitchFamily="34" charset="-120"/>
                <a:ea typeface="微軟正黑體" panose="020B0604030504040204" pitchFamily="34" charset="-120"/>
              </a:rPr>
              <a:t>自動駕駛的接管</a:t>
            </a:r>
          </a:p>
        </p:txBody>
      </p:sp>
    </p:spTree>
    <p:extLst>
      <p:ext uri="{BB962C8B-B14F-4D97-AF65-F5344CB8AC3E}">
        <p14:creationId xmlns:p14="http://schemas.microsoft.com/office/powerpoint/2010/main" val="3775511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20</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5564472"/>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在任何速度下，任務方式按所需時間由長到短依次為</a:t>
            </a:r>
            <a:r>
              <a:rPr lang="en-US" altLang="zh-TW" sz="2400" dirty="0">
                <a:solidFill>
                  <a:srgbClr val="202122"/>
                </a:solidFill>
                <a:latin typeface="微軟正黑體" panose="020B0604030504040204" pitchFamily="34" charset="-120"/>
                <a:ea typeface="微軟正黑體" panose="020B0604030504040204" pitchFamily="34" charset="-120"/>
              </a:rPr>
              <a:t>VD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FD</a:t>
            </a:r>
            <a:r>
              <a:rPr lang="zh-TW" altLang="en-US" sz="2400" dirty="0">
                <a:solidFill>
                  <a:srgbClr val="202122"/>
                </a:solidFill>
                <a:latin typeface="微軟正黑體" panose="020B0604030504040204" pitchFamily="34" charset="-120"/>
                <a:ea typeface="微軟正黑體" panose="020B0604030504040204" pitchFamily="34" charset="-120"/>
              </a:rPr>
              <a:t>和</a:t>
            </a:r>
            <a:r>
              <a:rPr lang="en-US" altLang="zh-TW" sz="2400" dirty="0">
                <a:solidFill>
                  <a:srgbClr val="202122"/>
                </a:solidFill>
                <a:latin typeface="微軟正黑體" panose="020B0604030504040204" pitchFamily="34" charset="-120"/>
                <a:ea typeface="微軟正黑體" panose="020B0604030504040204" pitchFamily="34" charset="-120"/>
              </a:rPr>
              <a:t>QD</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次要任務的類型和指定速度對次要任務的</a:t>
            </a:r>
            <a:r>
              <a:rPr lang="zh-TW" altLang="en-US" sz="2400" dirty="0">
                <a:solidFill>
                  <a:srgbClr val="202122"/>
                </a:solidFill>
                <a:highlight>
                  <a:srgbClr val="FFFF00"/>
                </a:highlight>
                <a:latin typeface="微軟正黑體" panose="020B0604030504040204" pitchFamily="34" charset="-120"/>
                <a:ea typeface="微軟正黑體" panose="020B0604030504040204" pitchFamily="34" charset="-120"/>
              </a:rPr>
              <a:t>完成時間</a:t>
            </a:r>
            <a:r>
              <a:rPr lang="zh-TW" altLang="en-US" sz="2400" dirty="0">
                <a:solidFill>
                  <a:srgbClr val="202122"/>
                </a:solidFill>
                <a:latin typeface="微軟正黑體" panose="020B0604030504040204" pitchFamily="34" charset="-120"/>
                <a:ea typeface="微軟正黑體" panose="020B0604030504040204" pitchFamily="34" charset="-120"/>
              </a:rPr>
              <a:t>有顯著影響。</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指定車速的增加對不同次要任務的完成時間影響不同。</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n"/>
            </a:pPr>
            <a:r>
              <a:rPr lang="zh-TW" altLang="en-US" sz="2400" dirty="0">
                <a:solidFill>
                  <a:srgbClr val="202122"/>
                </a:solidFill>
                <a:latin typeface="微軟正黑體" panose="020B0604030504040204" pitchFamily="34" charset="-120"/>
                <a:ea typeface="微軟正黑體" panose="020B0604030504040204" pitchFamily="34" charset="-120"/>
              </a:rPr>
              <a:t>三種任務方式中，</a:t>
            </a:r>
            <a:r>
              <a:rPr lang="en-US" altLang="zh-TW" sz="2400" dirty="0">
                <a:solidFill>
                  <a:srgbClr val="202122"/>
                </a:solidFill>
                <a:latin typeface="微軟正黑體" panose="020B0604030504040204" pitchFamily="34" charset="-120"/>
                <a:ea typeface="微軟正黑體" panose="020B0604030504040204" pitchFamily="34" charset="-120"/>
              </a:rPr>
              <a:t>FD</a:t>
            </a:r>
            <a:r>
              <a:rPr lang="zh-TW" altLang="en-US" sz="2400" dirty="0">
                <a:solidFill>
                  <a:srgbClr val="202122"/>
                </a:solidFill>
                <a:latin typeface="微軟正黑體" panose="020B0604030504040204" pitchFamily="34" charset="-120"/>
                <a:ea typeface="微軟正黑體" panose="020B0604030504040204" pitchFamily="34" charset="-120"/>
              </a:rPr>
              <a:t>對速度維持的影響最大，可能是因為它消耗了更多的動作和視覺資源。</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n"/>
            </a:pPr>
            <a:r>
              <a:rPr lang="zh-TW" altLang="en-US" sz="2400" dirty="0">
                <a:solidFill>
                  <a:srgbClr val="202122"/>
                </a:solidFill>
                <a:latin typeface="微軟正黑體" panose="020B0604030504040204" pitchFamily="34" charset="-120"/>
                <a:ea typeface="微軟正黑體" panose="020B0604030504040204" pitchFamily="34" charset="-120"/>
              </a:rPr>
              <a:t>速度偏差和車道偏差受指定速度和次要任務的影響，但這些影響沒有明顯的規律性。</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n"/>
            </a:pPr>
            <a:r>
              <a:rPr lang="zh-TW" altLang="en-US" sz="2400" dirty="0">
                <a:solidFill>
                  <a:srgbClr val="202122"/>
                </a:solidFill>
                <a:latin typeface="微軟正黑體" panose="020B0604030504040204" pitchFamily="34" charset="-120"/>
                <a:ea typeface="微軟正黑體" panose="020B0604030504040204" pitchFamily="34" charset="-120"/>
              </a:rPr>
              <a:t>次要任務條件對 </a:t>
            </a:r>
            <a:r>
              <a:rPr lang="en-US" altLang="zh-TW" sz="2400" dirty="0">
                <a:solidFill>
                  <a:srgbClr val="202122"/>
                </a:solidFill>
                <a:latin typeface="微軟正黑體" panose="020B0604030504040204" pitchFamily="34" charset="-120"/>
                <a:ea typeface="微軟正黑體" panose="020B0604030504040204" pitchFamily="34" charset="-120"/>
              </a:rPr>
              <a:t>MSD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SDSD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SDTI </a:t>
            </a:r>
            <a:r>
              <a:rPr lang="zh-TW" altLang="en-US" sz="2400" dirty="0">
                <a:solidFill>
                  <a:srgbClr val="202122"/>
                </a:solidFill>
                <a:latin typeface="微軟正黑體" panose="020B0604030504040204" pitchFamily="34" charset="-120"/>
                <a:ea typeface="微軟正黑體" panose="020B0604030504040204" pitchFamily="34" charset="-120"/>
              </a:rPr>
              <a:t>有顯著影響，指定速度對 </a:t>
            </a:r>
            <a:r>
              <a:rPr lang="en-US" altLang="zh-TW" sz="2400" dirty="0">
                <a:solidFill>
                  <a:srgbClr val="202122"/>
                </a:solidFill>
                <a:latin typeface="微軟正黑體" panose="020B0604030504040204" pitchFamily="34" charset="-120"/>
                <a:ea typeface="微軟正黑體" panose="020B0604030504040204" pitchFamily="34" charset="-120"/>
              </a:rPr>
              <a:t>SDSD</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MTI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SDTI </a:t>
            </a:r>
            <a:r>
              <a:rPr lang="zh-TW" altLang="en-US" sz="2400" dirty="0">
                <a:solidFill>
                  <a:srgbClr val="202122"/>
                </a:solidFill>
                <a:latin typeface="微軟正黑體" panose="020B0604030504040204" pitchFamily="34" charset="-120"/>
                <a:ea typeface="微軟正黑體" panose="020B0604030504040204" pitchFamily="34" charset="-120"/>
              </a:rPr>
              <a:t>有顯著影響。</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n"/>
            </a:pPr>
            <a:r>
              <a:rPr lang="zh-TW" altLang="en-US" sz="2400" dirty="0">
                <a:solidFill>
                  <a:srgbClr val="202122"/>
                </a:solidFill>
                <a:latin typeface="微軟正黑體" panose="020B0604030504040204" pitchFamily="34" charset="-120"/>
                <a:ea typeface="微軟正黑體" panose="020B0604030504040204" pitchFamily="34" charset="-120"/>
              </a:rPr>
              <a:t>次要任務條件和指定速度之間的相互作用對駕駛性能沒有顯著影響。</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59993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21</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4456476"/>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心智工作量的增加降低了速度保持能力，使行駛速度更不穩定，加速度更小但更穩定。心智工作量的增加對橫向保持能力沒有影響，但使方向盤輸入更多，方向盤操作更不穩定。</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先前的研究已經表明</a:t>
            </a:r>
            <a:r>
              <a:rPr lang="en-US" altLang="zh-TW" sz="2400" dirty="0">
                <a:solidFill>
                  <a:srgbClr val="202122"/>
                </a:solidFill>
                <a:latin typeface="微軟正黑體" panose="020B0604030504040204" pitchFamily="34" charset="-120"/>
                <a:ea typeface="微軟正黑體" panose="020B0604030504040204" pitchFamily="34" charset="-120"/>
              </a:rPr>
              <a:t>(He, </a:t>
            </a:r>
            <a:r>
              <a:rPr lang="en-US" altLang="zh-TW" sz="2400" dirty="0" err="1">
                <a:solidFill>
                  <a:srgbClr val="202122"/>
                </a:solidFill>
                <a:latin typeface="微軟正黑體" panose="020B0604030504040204" pitchFamily="34" charset="-120"/>
                <a:ea typeface="微軟正黑體" panose="020B0604030504040204" pitchFamily="34" charset="-120"/>
              </a:rPr>
              <a:t>Mccarley</a:t>
            </a:r>
            <a:r>
              <a:rPr lang="en-US" altLang="zh-TW" sz="2400" dirty="0">
                <a:solidFill>
                  <a:srgbClr val="202122"/>
                </a:solidFill>
                <a:latin typeface="微軟正黑體" panose="020B0604030504040204" pitchFamily="34" charset="-120"/>
                <a:ea typeface="微軟正黑體" panose="020B0604030504040204" pitchFamily="34" charset="-120"/>
              </a:rPr>
              <a:t>, Kramer, 2014)</a:t>
            </a:r>
            <a:r>
              <a:rPr lang="zh-TW" altLang="en-US" sz="2400" dirty="0">
                <a:solidFill>
                  <a:srgbClr val="202122"/>
                </a:solidFill>
                <a:latin typeface="微軟正黑體" panose="020B0604030504040204" pitchFamily="34" charset="-120"/>
                <a:ea typeface="微軟正黑體" panose="020B0604030504040204" pitchFamily="34" charset="-120"/>
              </a:rPr>
              <a:t>，駕駛過程中的認知負荷增加了轉向活動並</a:t>
            </a:r>
            <a:r>
              <a:rPr lang="zh-TW" altLang="en-US" sz="2400" b="1" dirty="0">
                <a:solidFill>
                  <a:srgbClr val="202122"/>
                </a:solidFill>
                <a:latin typeface="微軟正黑體" panose="020B0604030504040204" pitchFamily="34" charset="-120"/>
                <a:ea typeface="微軟正黑體" panose="020B0604030504040204" pitchFamily="34" charset="-120"/>
              </a:rPr>
              <a:t>改善了橫向控制</a:t>
            </a:r>
            <a:r>
              <a:rPr lang="zh-TW" altLang="en-US" sz="2400" dirty="0">
                <a:solidFill>
                  <a:srgbClr val="202122"/>
                </a:solidFill>
                <a:latin typeface="微軟正黑體" panose="020B0604030504040204" pitchFamily="34" charset="-120"/>
                <a:ea typeface="微軟正黑體" panose="020B0604030504040204" pitchFamily="34" charset="-120"/>
              </a:rPr>
              <a:t>，</a:t>
            </a:r>
            <a:r>
              <a:rPr lang="zh-TW" altLang="en-US" sz="2400" b="1" dirty="0">
                <a:solidFill>
                  <a:srgbClr val="202122"/>
                </a:solidFill>
                <a:latin typeface="微軟正黑體" panose="020B0604030504040204" pitchFamily="34" charset="-120"/>
                <a:ea typeface="微軟正黑體" panose="020B0604030504040204" pitchFamily="34" charset="-120"/>
              </a:rPr>
              <a:t>減少了車道位置</a:t>
            </a:r>
            <a:r>
              <a:rPr lang="zh-TW" altLang="en-US" sz="2400" dirty="0">
                <a:solidFill>
                  <a:srgbClr val="202122"/>
                </a:solidFill>
                <a:latin typeface="微軟正黑體" panose="020B0604030504040204" pitchFamily="34" charset="-120"/>
                <a:ea typeface="微軟正黑體" panose="020B0604030504040204" pitchFamily="34" charset="-120"/>
              </a:rPr>
              <a:t>的偏移，並將這種現象解釋為駕駛員對危險和風險的補償。</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隨著腦力工作量的增加，駕駛員調整駕駛以補償和減少危險</a:t>
            </a:r>
            <a:r>
              <a:rPr lang="en-US" altLang="zh-TW" sz="2400" dirty="0">
                <a:solidFill>
                  <a:srgbClr val="202122"/>
                </a:solidFill>
                <a:latin typeface="微軟正黑體" panose="020B0604030504040204" pitchFamily="34" charset="-120"/>
                <a:ea typeface="微軟正黑體" panose="020B0604030504040204" pitchFamily="34" charset="-120"/>
              </a:rPr>
              <a:t>(</a:t>
            </a:r>
            <a:r>
              <a:rPr lang="en-US" altLang="zh-TW" sz="2400" dirty="0" err="1">
                <a:solidFill>
                  <a:srgbClr val="202122"/>
                </a:solidFill>
                <a:latin typeface="微軟正黑體" panose="020B0604030504040204" pitchFamily="34" charset="-120"/>
                <a:ea typeface="微軟正黑體" panose="020B0604030504040204" pitchFamily="34" charset="-120"/>
              </a:rPr>
              <a:t>Dozza</a:t>
            </a:r>
            <a:r>
              <a:rPr lang="en-US" altLang="zh-TW" sz="2400" dirty="0">
                <a:solidFill>
                  <a:srgbClr val="202122"/>
                </a:solidFill>
                <a:latin typeface="微軟正黑體" panose="020B0604030504040204" pitchFamily="34" charset="-120"/>
                <a:ea typeface="微軟正黑體" panose="020B0604030504040204" pitchFamily="34" charset="-120"/>
              </a:rPr>
              <a:t>, Flannagan, Sayer, 2015)</a:t>
            </a:r>
          </a:p>
        </p:txBody>
      </p:sp>
    </p:spTree>
    <p:extLst>
      <p:ext uri="{BB962C8B-B14F-4D97-AF65-F5344CB8AC3E}">
        <p14:creationId xmlns:p14="http://schemas.microsoft.com/office/powerpoint/2010/main" val="2182306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AB750-1B86-F940-8550-B2E054582E87}"/>
              </a:ext>
            </a:extLst>
          </p:cNvPr>
          <p:cNvSpPr>
            <a:spLocks noGrp="1"/>
          </p:cNvSpPr>
          <p:nvPr>
            <p:ph type="title"/>
          </p:nvPr>
        </p:nvSpPr>
        <p:spPr>
          <a:xfrm>
            <a:off x="2768424" y="2643205"/>
            <a:ext cx="6655152" cy="1325563"/>
          </a:xfrm>
        </p:spPr>
        <p:txBody>
          <a:bodyPr>
            <a:normAutofit/>
          </a:bodyPr>
          <a:lstStyle/>
          <a:p>
            <a:r>
              <a:rPr lang="x-none" b="1" dirty="0">
                <a:latin typeface="Microsoft JhengHei" charset="-120"/>
                <a:ea typeface="Microsoft JhengHei" charset="-120"/>
                <a:cs typeface="Microsoft JhengHei" charset="-120"/>
              </a:rPr>
              <a:t>Thank you for your time </a:t>
            </a:r>
          </a:p>
        </p:txBody>
      </p:sp>
      <p:cxnSp>
        <p:nvCxnSpPr>
          <p:cNvPr id="14" name="Straight Connector 13">
            <a:extLst>
              <a:ext uri="{FF2B5EF4-FFF2-40B4-BE49-F238E27FC236}">
                <a16:creationId xmlns:a16="http://schemas.microsoft.com/office/drawing/2014/main" id="{7EE2CDA2-D7C7-9844-9251-DD3F413C44F9}"/>
              </a:ext>
            </a:extLst>
          </p:cNvPr>
          <p:cNvCxnSpPr/>
          <p:nvPr/>
        </p:nvCxnSpPr>
        <p:spPr>
          <a:xfrm>
            <a:off x="1377471" y="3968768"/>
            <a:ext cx="94280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AC9D4C-ECA9-3943-B805-46C85068BEBA}"/>
              </a:ext>
            </a:extLst>
          </p:cNvPr>
          <p:cNvCxnSpPr/>
          <p:nvPr/>
        </p:nvCxnSpPr>
        <p:spPr>
          <a:xfrm>
            <a:off x="1598535" y="3808814"/>
            <a:ext cx="94280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投影片編號版面配置區 2">
            <a:extLst>
              <a:ext uri="{FF2B5EF4-FFF2-40B4-BE49-F238E27FC236}">
                <a16:creationId xmlns:a16="http://schemas.microsoft.com/office/drawing/2014/main" id="{E6DD6230-D263-4271-90BD-2B50E738B68C}"/>
              </a:ext>
            </a:extLst>
          </p:cNvPr>
          <p:cNvSpPr>
            <a:spLocks noGrp="1"/>
          </p:cNvSpPr>
          <p:nvPr>
            <p:ph type="sldNum" sz="quarter" idx="12"/>
          </p:nvPr>
        </p:nvSpPr>
        <p:spPr/>
        <p:txBody>
          <a:bodyPr/>
          <a:lstStyle/>
          <a:p>
            <a:fld id="{A2B551B9-8BEC-4788-969B-31560C55079A}" type="slidenum">
              <a:rPr lang="zh-TW" altLang="en-US" smtClean="0"/>
              <a:t>22</a:t>
            </a:fld>
            <a:endParaRPr lang="zh-TW" altLang="en-US"/>
          </a:p>
        </p:txBody>
      </p:sp>
    </p:spTree>
    <p:extLst>
      <p:ext uri="{BB962C8B-B14F-4D97-AF65-F5344CB8AC3E}">
        <p14:creationId xmlns:p14="http://schemas.microsoft.com/office/powerpoint/2010/main" val="3829370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6"/>
          <a:ext cx="8208391" cy="4381377"/>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年齡對自動駕駛的影響</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Age differences in the takeover of vehicle control and engagement in non-driving-related activities in simulated driving with conditional automation.</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400" dirty="0">
                          <a:solidFill>
                            <a:schemeClr val="tx1"/>
                          </a:solidFill>
                          <a:latin typeface="微軟正黑體" panose="020B0604030504040204" pitchFamily="34" charset="-120"/>
                          <a:ea typeface="微軟正黑體" panose="020B0604030504040204" pitchFamily="34" charset="-120"/>
                        </a:rPr>
                        <a:t>Clark &amp; Feng.(2017)</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Accident Analysis &amp; Prevention</a:t>
                      </a:r>
                    </a:p>
                    <a:p>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年輕和年長的駕駛對</a:t>
                      </a:r>
                      <a:r>
                        <a:rPr lang="en-US" altLang="zh-TW" sz="1400" dirty="0">
                          <a:solidFill>
                            <a:schemeClr val="tx1"/>
                          </a:solidFill>
                          <a:latin typeface="微軟正黑體" panose="020B0604030504040204" pitchFamily="34" charset="-120"/>
                          <a:ea typeface="微軟正黑體" panose="020B0604030504040204" pitchFamily="34" charset="-120"/>
                        </a:rPr>
                        <a:t>NDRT</a:t>
                      </a:r>
                      <a:r>
                        <a:rPr lang="zh-TW" altLang="en-US" sz="1400" dirty="0">
                          <a:solidFill>
                            <a:schemeClr val="tx1"/>
                          </a:solidFill>
                          <a:latin typeface="微軟正黑體" panose="020B0604030504040204" pitchFamily="34" charset="-120"/>
                          <a:ea typeface="微軟正黑體" panose="020B0604030504040204" pitchFamily="34" charset="-120"/>
                        </a:rPr>
                        <a:t>的活動類型表現出不同的偏好。</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不同年齡的駕駛在參與不同</a:t>
                      </a:r>
                      <a:r>
                        <a:rPr lang="en-US" altLang="zh-TW" sz="1400" dirty="0">
                          <a:solidFill>
                            <a:schemeClr val="tx1"/>
                          </a:solidFill>
                          <a:latin typeface="微軟正黑體" panose="020B0604030504040204" pitchFamily="34" charset="-120"/>
                          <a:ea typeface="微軟正黑體" panose="020B0604030504040204" pitchFamily="34" charset="-120"/>
                        </a:rPr>
                        <a:t>NDRT</a:t>
                      </a:r>
                      <a:r>
                        <a:rPr lang="zh-TW" altLang="en-US" sz="1400" dirty="0">
                          <a:solidFill>
                            <a:schemeClr val="tx1"/>
                          </a:solidFill>
                          <a:latin typeface="微軟正黑體" panose="020B0604030504040204" pitchFamily="34" charset="-120"/>
                          <a:ea typeface="微軟正黑體" panose="020B0604030504040204" pitchFamily="34" charset="-120"/>
                        </a:rPr>
                        <a:t>時會有不同的表現，在設計任務時可參考</a:t>
                      </a:r>
                    </a:p>
                  </a:txBody>
                  <a:tcPr marL="68580" marR="68580" marT="34290" marB="34290"/>
                </a:tc>
                <a:extLst>
                  <a:ext uri="{0D108BD9-81ED-4DB2-BD59-A6C34878D82A}">
                    <a16:rowId xmlns:a16="http://schemas.microsoft.com/office/drawing/2014/main" val="2405132068"/>
                  </a:ext>
                </a:extLst>
              </a:tr>
              <a:tr h="182199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The influence of age on the take-over of vehicle control in highly automated driving. </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de-DE" altLang="zh-TW" sz="1400" dirty="0">
                          <a:solidFill>
                            <a:schemeClr val="tx1"/>
                          </a:solidFill>
                          <a:latin typeface="微軟正黑體" panose="020B0604030504040204" pitchFamily="34" charset="-120"/>
                          <a:ea typeface="微軟正黑體" panose="020B0604030504040204" pitchFamily="34" charset="-120"/>
                        </a:rPr>
                        <a:t>Körber, Gold, Lechner, &amp; Bengler.(2016)</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Transportation research part F: traffic psychology and </a:t>
                      </a:r>
                      <a:r>
                        <a:rPr lang="en-US" altLang="zh-TW" sz="1400" dirty="0" err="1">
                          <a:solidFill>
                            <a:schemeClr val="tx1"/>
                          </a:solidFill>
                          <a:latin typeface="微軟正黑體" panose="020B0604030504040204" pitchFamily="34" charset="-120"/>
                          <a:ea typeface="微軟正黑體" panose="020B0604030504040204" pitchFamily="34" charset="-120"/>
                        </a:rPr>
                        <a:t>behaviour</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年輕和年長司機之間的接管時間沒有差異。</a:t>
                      </a:r>
                      <a:endParaRPr lang="en-US" altLang="zh-TW" sz="1400" dirty="0">
                        <a:solidFill>
                          <a:schemeClr val="tx1"/>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年長的司機剎車更頻繁、更強，並保持更高的 </a:t>
                      </a:r>
                      <a:r>
                        <a:rPr lang="en-US" altLang="zh-TW" sz="1400" dirty="0">
                          <a:solidFill>
                            <a:schemeClr val="tx1"/>
                          </a:solidFill>
                          <a:latin typeface="微軟正黑體" panose="020B0604030504040204" pitchFamily="34" charset="-120"/>
                          <a:ea typeface="微軟正黑體" panose="020B0604030504040204" pitchFamily="34" charset="-120"/>
                        </a:rPr>
                        <a:t>TTC</a:t>
                      </a:r>
                      <a:r>
                        <a:rPr lang="zh-TW" altLang="en-US" sz="1400" dirty="0">
                          <a:solidFill>
                            <a:schemeClr val="tx1"/>
                          </a:solidFill>
                          <a:latin typeface="微軟正黑體" panose="020B0604030504040204" pitchFamily="34" charset="-120"/>
                          <a:ea typeface="微軟正黑體" panose="020B0604030504040204" pitchFamily="34" charset="-120"/>
                        </a:rPr>
                        <a:t>。</a:t>
                      </a:r>
                      <a:endParaRPr lang="en-US" altLang="zh-TW" sz="1400" dirty="0">
                        <a:solidFill>
                          <a:schemeClr val="tx1"/>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交通密度的增加和次要任務對兩個年齡組的影響相同。</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本研究對不同交通密對執行</a:t>
                      </a:r>
                      <a:r>
                        <a:rPr lang="en-US" altLang="zh-TW" sz="1400" dirty="0">
                          <a:solidFill>
                            <a:schemeClr val="tx1"/>
                          </a:solidFill>
                          <a:latin typeface="微軟正黑體" panose="020B0604030504040204" pitchFamily="34" charset="-120"/>
                          <a:ea typeface="微軟正黑體" panose="020B0604030504040204" pitchFamily="34" charset="-120"/>
                        </a:rPr>
                        <a:t>NDRT</a:t>
                      </a:r>
                      <a:r>
                        <a:rPr lang="zh-TW" altLang="en-US" sz="1400" dirty="0">
                          <a:solidFill>
                            <a:schemeClr val="tx1"/>
                          </a:solidFill>
                          <a:latin typeface="微軟正黑體" panose="020B0604030504040204" pitchFamily="34" charset="-120"/>
                          <a:ea typeface="微軟正黑體" panose="020B0604030504040204" pitchFamily="34" charset="-120"/>
                        </a:rPr>
                        <a:t>後之接管接校進行調查，可以應用在不同駕駛速度上，探討會有何種差異。</a:t>
                      </a:r>
                    </a:p>
                  </a:txBody>
                  <a:tcPr marL="68580" marR="68580" marT="34290" marB="34290"/>
                </a:tc>
                <a:extLst>
                  <a:ext uri="{0D108BD9-81ED-4DB2-BD59-A6C34878D82A}">
                    <a16:rowId xmlns:a16="http://schemas.microsoft.com/office/drawing/2014/main" val="2346464201"/>
                  </a:ext>
                </a:extLst>
              </a:tr>
            </a:tbl>
          </a:graphicData>
        </a:graphic>
      </p:graphicFrame>
    </p:spTree>
    <p:extLst>
      <p:ext uri="{BB962C8B-B14F-4D97-AF65-F5344CB8AC3E}">
        <p14:creationId xmlns:p14="http://schemas.microsoft.com/office/powerpoint/2010/main" val="3771617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5"/>
          <a:ext cx="8208391" cy="4443988"/>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道路環境密度</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Manual takeover and handover of a simulated fully autonomous vehicle within urban and extra-urban settings.</a:t>
                      </a:r>
                    </a:p>
                    <a:p>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Morgan, Alford, Williams, Parkhurst, &amp; Pipe  (2017)</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In International Conference on Applied Human Factors and Ergonomics </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研究中，預計在 </a:t>
                      </a:r>
                      <a:r>
                        <a:rPr lang="en-US" altLang="zh-TW" sz="1400" dirty="0">
                          <a:solidFill>
                            <a:schemeClr val="tx1"/>
                          </a:solidFill>
                          <a:latin typeface="微軟正黑體" panose="020B0604030504040204" pitchFamily="34" charset="-120"/>
                          <a:ea typeface="微軟正黑體" panose="020B0604030504040204" pitchFamily="34" charset="-120"/>
                        </a:rPr>
                        <a:t>20 </a:t>
                      </a:r>
                      <a:r>
                        <a:rPr lang="zh-TW" altLang="en-US" sz="1400" dirty="0">
                          <a:solidFill>
                            <a:schemeClr val="tx1"/>
                          </a:solidFill>
                          <a:latin typeface="微軟正黑體" panose="020B0604030504040204" pitchFamily="34" charset="-120"/>
                          <a:ea typeface="微軟正黑體" panose="020B0604030504040204" pitchFamily="34" charset="-120"/>
                        </a:rPr>
                        <a:t>和 </a:t>
                      </a:r>
                      <a:r>
                        <a:rPr lang="en-US" altLang="zh-TW" sz="1400" dirty="0">
                          <a:solidFill>
                            <a:schemeClr val="tx1"/>
                          </a:solidFill>
                          <a:latin typeface="微軟正黑體" panose="020B0604030504040204" pitchFamily="34" charset="-120"/>
                          <a:ea typeface="微軟正黑體" panose="020B0604030504040204" pitchFamily="34" charset="-120"/>
                        </a:rPr>
                        <a:t>30 </a:t>
                      </a:r>
                      <a:r>
                        <a:rPr lang="zh-TW" altLang="en-US" sz="1400" dirty="0">
                          <a:solidFill>
                            <a:schemeClr val="tx1"/>
                          </a:solidFill>
                          <a:latin typeface="微軟正黑體" panose="020B0604030504040204" pitchFamily="34" charset="-120"/>
                          <a:ea typeface="微軟正黑體" panose="020B0604030504040204" pitchFamily="34" charset="-120"/>
                        </a:rPr>
                        <a:t>英里</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小時的城市條件下，交接期間關鍵駕駛性能（例如 </a:t>
                      </a:r>
                      <a:r>
                        <a:rPr lang="en-US" altLang="zh-TW" sz="1400" dirty="0">
                          <a:solidFill>
                            <a:schemeClr val="tx1"/>
                          </a:solidFill>
                          <a:latin typeface="微軟正黑體" panose="020B0604030504040204" pitchFamily="34" charset="-120"/>
                          <a:ea typeface="微軟正黑體" panose="020B0604030504040204" pitchFamily="34" charset="-120"/>
                        </a:rPr>
                        <a:t>SDLP</a:t>
                      </a:r>
                      <a:r>
                        <a:rPr lang="zh-TW" altLang="en-US" sz="1400" dirty="0">
                          <a:solidFill>
                            <a:schemeClr val="tx1"/>
                          </a:solidFill>
                          <a:latin typeface="微軟正黑體" panose="020B0604030504040204" pitchFamily="34" charset="-120"/>
                          <a:ea typeface="微軟正黑體" panose="020B0604030504040204" pitchFamily="34" charset="-120"/>
                        </a:rPr>
                        <a:t>）的接管和恢復手動性能所需的時間將是最短的，會在郊區更高速度下增加狀況。</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不同的時速區間在不同交通密度下駕駛表現有所差異，表示不同速度會導致不同風險的結果</a:t>
                      </a:r>
                    </a:p>
                  </a:txBody>
                  <a:tcPr marL="68580" marR="68580" marT="34290" marB="34290"/>
                </a:tc>
                <a:extLst>
                  <a:ext uri="{0D108BD9-81ED-4DB2-BD59-A6C34878D82A}">
                    <a16:rowId xmlns:a16="http://schemas.microsoft.com/office/drawing/2014/main" val="2405132068"/>
                  </a:ext>
                </a:extLst>
              </a:tr>
              <a:tr h="182199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Taking Over Control From Highly Automated Vehicles in Complex Traffic Situations: The Role of Traffic Density</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de-DE" altLang="zh-TW" sz="1400" dirty="0">
                          <a:solidFill>
                            <a:schemeClr val="tx1"/>
                          </a:solidFill>
                          <a:latin typeface="微軟正黑體" panose="020B0604030504040204" pitchFamily="34" charset="-120"/>
                          <a:ea typeface="微軟正黑體" panose="020B0604030504040204" pitchFamily="34" charset="-120"/>
                        </a:rPr>
                        <a:t>Gold, Körber, Lechner, &amp; Bengler. (2016). </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HUMAN FACTORS</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在高密度的交通流量下，更高的加速度、更低的 </a:t>
                      </a:r>
                      <a:r>
                        <a:rPr lang="en-US" altLang="zh-TW" sz="1400" dirty="0">
                          <a:solidFill>
                            <a:schemeClr val="tx1"/>
                          </a:solidFill>
                          <a:latin typeface="微軟正黑體" panose="020B0604030504040204" pitchFamily="34" charset="-120"/>
                          <a:ea typeface="微軟正黑體" panose="020B0604030504040204" pitchFamily="34" charset="-120"/>
                        </a:rPr>
                        <a:t>TTC </a:t>
                      </a:r>
                      <a:r>
                        <a:rPr lang="zh-TW" altLang="en-US" sz="1400" dirty="0">
                          <a:solidFill>
                            <a:schemeClr val="tx1"/>
                          </a:solidFill>
                          <a:latin typeface="微軟正黑體" panose="020B0604030504040204" pitchFamily="34" charset="-120"/>
                          <a:ea typeface="微軟正黑體" panose="020B0604030504040204" pitchFamily="34" charset="-120"/>
                        </a:rPr>
                        <a:t>和更高碰撞概率的形式影響接管，這也可能是由延遲接管造成</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較高的交通密度會導致控制車速的能力下降。</a:t>
                      </a:r>
                    </a:p>
                  </a:txBody>
                  <a:tcPr marL="68580" marR="68580" marT="34290" marB="34290"/>
                </a:tc>
                <a:extLst>
                  <a:ext uri="{0D108BD9-81ED-4DB2-BD59-A6C34878D82A}">
                    <a16:rowId xmlns:a16="http://schemas.microsoft.com/office/drawing/2014/main" val="2346464201"/>
                  </a:ext>
                </a:extLst>
              </a:tr>
            </a:tbl>
          </a:graphicData>
        </a:graphic>
      </p:graphicFrame>
    </p:spTree>
    <p:extLst>
      <p:ext uri="{BB962C8B-B14F-4D97-AF65-F5344CB8AC3E}">
        <p14:creationId xmlns:p14="http://schemas.microsoft.com/office/powerpoint/2010/main" val="134642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5"/>
          <a:ext cx="8208391" cy="2559378"/>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熟悉自動駕駛接管任務</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Driving without awareness: The effects of practice and automaticity on attention and driving</a:t>
                      </a:r>
                    </a:p>
                  </a:txBody>
                  <a:tcPr marL="68580" marR="68580" marT="34290" marB="34290"/>
                </a:tc>
                <a:tc>
                  <a:txBody>
                    <a:bodyPr/>
                    <a:lstStyle/>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Charlton, &amp; Starkey.(2011)</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Transportation research part F: traffic psychology and </a:t>
                      </a:r>
                      <a:r>
                        <a:rPr lang="en-US" altLang="zh-TW" sz="1400" dirty="0" err="1">
                          <a:solidFill>
                            <a:schemeClr val="tx1"/>
                          </a:solidFill>
                          <a:latin typeface="微軟正黑體" panose="020B0604030504040204" pitchFamily="34" charset="-120"/>
                          <a:ea typeface="微軟正黑體" panose="020B0604030504040204" pitchFamily="34" charset="-120"/>
                        </a:rPr>
                        <a:t>behaviour</a:t>
                      </a:r>
                      <a:endParaRPr lang="en-US" altLang="zh-TW" sz="1400" dirty="0">
                        <a:solidFill>
                          <a:schemeClr val="tx1"/>
                        </a:solidFill>
                        <a:latin typeface="微軟正黑體" panose="020B0604030504040204" pitchFamily="34" charset="-120"/>
                        <a:ea typeface="微軟正黑體" panose="020B0604030504040204" pitchFamily="34" charset="-120"/>
                      </a:endParaRPr>
                    </a:p>
                    <a:p>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經過多次實驗，駕駛對劇本難度主觀感受降低。</a:t>
                      </a:r>
                      <a:endParaRPr lang="en-US" altLang="zh-TW" sz="1400" dirty="0">
                        <a:solidFill>
                          <a:schemeClr val="tx1"/>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檢測任務在實驗的後期階段變得非常高效。隨著實驗次數增加，</a:t>
                      </a:r>
                      <a:r>
                        <a:rPr lang="zh-TW" altLang="en-US" sz="1400" b="1" dirty="0">
                          <a:solidFill>
                            <a:schemeClr val="tx1"/>
                          </a:solidFill>
                          <a:latin typeface="微軟正黑體" panose="020B0604030504040204" pitchFamily="34" charset="-120"/>
                          <a:ea typeface="微軟正黑體" panose="020B0604030504040204" pitchFamily="34" charset="-120"/>
                        </a:rPr>
                        <a:t>注意力和駕駛表現變得更佳</a:t>
                      </a:r>
                      <a:r>
                        <a:rPr lang="zh-TW" altLang="en-US" sz="1400" dirty="0">
                          <a:solidFill>
                            <a:schemeClr val="tx1"/>
                          </a:solidFill>
                          <a:latin typeface="微軟正黑體" panose="020B0604030504040204" pitchFamily="34" charset="-120"/>
                          <a:ea typeface="微軟正黑體" panose="020B0604030504040204" pitchFamily="34" charset="-120"/>
                        </a:rPr>
                        <a:t>。</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在相同的劇本中，實驗次數到一定數量，可能成為干擾變相影響駕駛行為</a:t>
                      </a:r>
                    </a:p>
                  </a:txBody>
                  <a:tcPr marL="68580" marR="68580" marT="34290" marB="34290"/>
                </a:tc>
                <a:extLst>
                  <a:ext uri="{0D108BD9-81ED-4DB2-BD59-A6C34878D82A}">
                    <a16:rowId xmlns:a16="http://schemas.microsoft.com/office/drawing/2014/main" val="2405132068"/>
                  </a:ext>
                </a:extLst>
              </a:tr>
            </a:tbl>
          </a:graphicData>
        </a:graphic>
      </p:graphicFrame>
    </p:spTree>
    <p:extLst>
      <p:ext uri="{BB962C8B-B14F-4D97-AF65-F5344CB8AC3E}">
        <p14:creationId xmlns:p14="http://schemas.microsoft.com/office/powerpoint/2010/main" val="1793551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5"/>
          <a:ext cx="8208391" cy="2559378"/>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接管模式</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Behavioral changes to repeated takeovers in highly automated driving: effects of the takeover-request design and the nondriving-related task modality</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de-DE" altLang="zh-TW" sz="1400" dirty="0">
                          <a:solidFill>
                            <a:schemeClr val="tx1"/>
                          </a:solidFill>
                          <a:latin typeface="微軟正黑體" panose="020B0604030504040204" pitchFamily="34" charset="-120"/>
                          <a:ea typeface="微軟正黑體" panose="020B0604030504040204" pitchFamily="34" charset="-120"/>
                        </a:rPr>
                        <a:t>Roche, F., Somieski, A., &amp; Brandenburg, S. (2019). </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Human factors,</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聽覺 </a:t>
                      </a:r>
                      <a:r>
                        <a:rPr lang="en-US" altLang="zh-TW" sz="1400" dirty="0">
                          <a:solidFill>
                            <a:schemeClr val="tx1"/>
                          </a:solidFill>
                          <a:latin typeface="微軟正黑體" panose="020B0604030504040204" pitchFamily="34" charset="-120"/>
                          <a:ea typeface="微軟正黑體" panose="020B0604030504040204" pitchFamily="34" charset="-120"/>
                        </a:rPr>
                        <a:t>TOR </a:t>
                      </a:r>
                      <a:r>
                        <a:rPr lang="zh-TW" altLang="en-US" sz="1400" dirty="0">
                          <a:solidFill>
                            <a:schemeClr val="tx1"/>
                          </a:solidFill>
                          <a:latin typeface="微軟正黑體" panose="020B0604030504040204" pitchFamily="34" charset="-120"/>
                          <a:ea typeface="微軟正黑體" panose="020B0604030504040204" pitchFamily="34" charset="-120"/>
                        </a:rPr>
                        <a:t>的參與者接管速度更快，並且還表現出更長的 </a:t>
                      </a:r>
                      <a:r>
                        <a:rPr lang="en-US" altLang="zh-TW" sz="1400" dirty="0">
                          <a:solidFill>
                            <a:schemeClr val="tx1"/>
                          </a:solidFill>
                          <a:latin typeface="微軟正黑體" panose="020B0604030504040204" pitchFamily="34" charset="-120"/>
                          <a:ea typeface="微軟正黑體" panose="020B0604030504040204" pitchFamily="34" charset="-120"/>
                        </a:rPr>
                        <a:t>TTC</a:t>
                      </a:r>
                      <a:r>
                        <a:rPr lang="zh-TW" altLang="en-US" sz="1400" dirty="0">
                          <a:solidFill>
                            <a:schemeClr val="tx1"/>
                          </a:solidFill>
                          <a:latin typeface="微軟正黑體" panose="020B0604030504040204" pitchFamily="34" charset="-120"/>
                          <a:ea typeface="微軟正黑體" panose="020B0604030504040204" pitchFamily="34" charset="-120"/>
                        </a:rPr>
                        <a:t>，以及和緩的轉向和煞車行為</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可在後續實驗中以聽覺</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語意音訊來當作</a:t>
                      </a:r>
                      <a:r>
                        <a:rPr lang="en-US" altLang="zh-TW" sz="1400" dirty="0">
                          <a:solidFill>
                            <a:schemeClr val="tx1"/>
                          </a:solidFill>
                          <a:latin typeface="微軟正黑體" panose="020B0604030504040204" pitchFamily="34" charset="-120"/>
                          <a:ea typeface="微軟正黑體" panose="020B0604030504040204" pitchFamily="34" charset="-120"/>
                        </a:rPr>
                        <a:t>TOR</a:t>
                      </a:r>
                      <a:r>
                        <a:rPr lang="zh-TW" altLang="en-US" sz="1400" dirty="0">
                          <a:solidFill>
                            <a:schemeClr val="tx1"/>
                          </a:solidFill>
                          <a:latin typeface="微軟正黑體" panose="020B0604030504040204" pitchFamily="34" charset="-120"/>
                          <a:ea typeface="微軟正黑體" panose="020B0604030504040204" pitchFamily="34" charset="-120"/>
                        </a:rPr>
                        <a:t>的警報提醒。</a:t>
                      </a:r>
                    </a:p>
                  </a:txBody>
                  <a:tcPr marL="68580" marR="68580" marT="34290" marB="34290"/>
                </a:tc>
                <a:extLst>
                  <a:ext uri="{0D108BD9-81ED-4DB2-BD59-A6C34878D82A}">
                    <a16:rowId xmlns:a16="http://schemas.microsoft.com/office/drawing/2014/main" val="2405132068"/>
                  </a:ext>
                </a:extLst>
              </a:tr>
            </a:tbl>
          </a:graphicData>
        </a:graphic>
      </p:graphicFrame>
    </p:spTree>
    <p:extLst>
      <p:ext uri="{BB962C8B-B14F-4D97-AF65-F5344CB8AC3E}">
        <p14:creationId xmlns:p14="http://schemas.microsoft.com/office/powerpoint/2010/main" val="119018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9F6F4E8F-A4D5-450C-922B-479BF8792D45}"/>
              </a:ext>
            </a:extLst>
          </p:cNvPr>
          <p:cNvSpPr>
            <a:spLocks noGrp="1"/>
          </p:cNvSpPr>
          <p:nvPr>
            <p:ph type="sldNum" sz="quarter" idx="12"/>
          </p:nvPr>
        </p:nvSpPr>
        <p:spPr/>
        <p:txBody>
          <a:bodyPr/>
          <a:lstStyle/>
          <a:p>
            <a:fld id="{70CCEE11-ED14-124A-A67C-225DB931776F}" type="slidenum">
              <a:rPr kumimoji="1" lang="zh-TW" altLang="en-US" smtClean="0"/>
              <a:t>7</a:t>
            </a:fld>
            <a:endParaRPr kumimoji="1" lang="zh-TW" altLang="en-US"/>
          </a:p>
        </p:txBody>
      </p:sp>
      <p:grpSp>
        <p:nvGrpSpPr>
          <p:cNvPr id="3" name="群組 2">
            <a:extLst>
              <a:ext uri="{FF2B5EF4-FFF2-40B4-BE49-F238E27FC236}">
                <a16:creationId xmlns:a16="http://schemas.microsoft.com/office/drawing/2014/main" id="{6C8F6388-94B1-4D60-B2B2-B347951BA08F}"/>
              </a:ext>
            </a:extLst>
          </p:cNvPr>
          <p:cNvGrpSpPr/>
          <p:nvPr/>
        </p:nvGrpSpPr>
        <p:grpSpPr>
          <a:xfrm>
            <a:off x="3265368" y="2497280"/>
            <a:ext cx="4855677" cy="1863439"/>
            <a:chOff x="656182" y="4872364"/>
            <a:chExt cx="4192123" cy="1563285"/>
          </a:xfrm>
        </p:grpSpPr>
        <p:grpSp>
          <p:nvGrpSpPr>
            <p:cNvPr id="4" name="群組 3">
              <a:extLst>
                <a:ext uri="{FF2B5EF4-FFF2-40B4-BE49-F238E27FC236}">
                  <a16:creationId xmlns:a16="http://schemas.microsoft.com/office/drawing/2014/main" id="{9F4E12DA-6E37-40BE-AA01-022B2A317B99}"/>
                </a:ext>
              </a:extLst>
            </p:cNvPr>
            <p:cNvGrpSpPr/>
            <p:nvPr/>
          </p:nvGrpSpPr>
          <p:grpSpPr>
            <a:xfrm>
              <a:off x="993297" y="5002061"/>
              <a:ext cx="3855008" cy="1433588"/>
              <a:chOff x="2930042" y="4886257"/>
              <a:chExt cx="5140011" cy="1911450"/>
            </a:xfrm>
          </p:grpSpPr>
          <p:pic>
            <p:nvPicPr>
              <p:cNvPr id="6"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879D9220-4610-4F6B-8B67-96EB7827CFA5}"/>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29748" y="5003123"/>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B5CB14D0-A045-4F7D-9FA7-706B38EA640F}"/>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13956" y="5746515"/>
                <a:ext cx="904460" cy="74339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單箭頭接點 7">
                <a:extLst>
                  <a:ext uri="{FF2B5EF4-FFF2-40B4-BE49-F238E27FC236}">
                    <a16:creationId xmlns:a16="http://schemas.microsoft.com/office/drawing/2014/main" id="{B8F196AE-AA65-4663-8AAE-DD446A417233}"/>
                  </a:ext>
                </a:extLst>
              </p:cNvPr>
              <p:cNvCxnSpPr/>
              <p:nvPr/>
            </p:nvCxnSpPr>
            <p:spPr>
              <a:xfrm flipV="1">
                <a:off x="5118416" y="5410825"/>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 name="直線單箭頭接點 8">
                <a:extLst>
                  <a:ext uri="{FF2B5EF4-FFF2-40B4-BE49-F238E27FC236}">
                    <a16:creationId xmlns:a16="http://schemas.microsoft.com/office/drawing/2014/main" id="{87473CBE-C317-41E3-9723-285D3069458A}"/>
                  </a:ext>
                </a:extLst>
              </p:cNvPr>
              <p:cNvCxnSpPr/>
              <p:nvPr/>
            </p:nvCxnSpPr>
            <p:spPr>
              <a:xfrm flipV="1">
                <a:off x="5118416" y="6154216"/>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pic>
            <p:nvPicPr>
              <p:cNvPr id="10"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75BA46A2-7ADC-4AAE-ADAE-C9A7E6ED7C44}"/>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24696" y="4987300"/>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733FF7F5-134C-4E97-AF99-1932C1BD8AE4}"/>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43770" y="5760027"/>
                <a:ext cx="904460" cy="743392"/>
              </a:xfrm>
              <a:prstGeom prst="rect">
                <a:avLst/>
              </a:prstGeom>
              <a:noFill/>
              <a:extLst>
                <a:ext uri="{909E8E84-426E-40DD-AFC4-6F175D3DCCD1}">
                  <a14:hiddenFill xmlns:a14="http://schemas.microsoft.com/office/drawing/2010/main">
                    <a:solidFill>
                      <a:srgbClr val="FFFFFF"/>
                    </a:solidFill>
                  </a14:hiddenFill>
                </a:ext>
              </a:extLst>
            </p:spPr>
          </p:pic>
          <p:sp>
            <p:nvSpPr>
              <p:cNvPr id="12" name="矩形 11">
                <a:extLst>
                  <a:ext uri="{FF2B5EF4-FFF2-40B4-BE49-F238E27FC236}">
                    <a16:creationId xmlns:a16="http://schemas.microsoft.com/office/drawing/2014/main" id="{621C3AC8-EFDE-4698-92AB-BE69D2C819A0}"/>
                  </a:ext>
                </a:extLst>
              </p:cNvPr>
              <p:cNvSpPr/>
              <p:nvPr/>
            </p:nvSpPr>
            <p:spPr>
              <a:xfrm>
                <a:off x="2965088" y="4886257"/>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110km/h</a:t>
                </a:r>
                <a:endParaRPr lang="zh-TW" altLang="en-US" sz="1350" dirty="0">
                  <a:solidFill>
                    <a:schemeClr val="tx1"/>
                  </a:solidFill>
                </a:endParaRPr>
              </a:p>
            </p:txBody>
          </p:sp>
          <p:sp>
            <p:nvSpPr>
              <p:cNvPr id="13" name="矩形 12">
                <a:extLst>
                  <a:ext uri="{FF2B5EF4-FFF2-40B4-BE49-F238E27FC236}">
                    <a16:creationId xmlns:a16="http://schemas.microsoft.com/office/drawing/2014/main" id="{461E0AA7-1BE6-43CE-82BD-E17C000B889F}"/>
                  </a:ext>
                </a:extLst>
              </p:cNvPr>
              <p:cNvSpPr/>
              <p:nvPr/>
            </p:nvSpPr>
            <p:spPr>
              <a:xfrm>
                <a:off x="2930042" y="5796089"/>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60km/h</a:t>
                </a:r>
                <a:endParaRPr lang="zh-TW" altLang="en-US" sz="1350" dirty="0">
                  <a:solidFill>
                    <a:schemeClr val="tx1"/>
                  </a:solidFill>
                </a:endParaRPr>
              </a:p>
            </p:txBody>
          </p:sp>
          <p:sp>
            <p:nvSpPr>
              <p:cNvPr id="14" name="矩形 13">
                <a:extLst>
                  <a:ext uri="{FF2B5EF4-FFF2-40B4-BE49-F238E27FC236}">
                    <a16:creationId xmlns:a16="http://schemas.microsoft.com/office/drawing/2014/main" id="{16741708-705F-4276-8E0D-E6B1FD3741C9}"/>
                  </a:ext>
                </a:extLst>
              </p:cNvPr>
              <p:cNvSpPr/>
              <p:nvPr/>
            </p:nvSpPr>
            <p:spPr>
              <a:xfrm>
                <a:off x="6783766" y="580118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110km/h</a:t>
                </a:r>
                <a:endParaRPr lang="zh-TW" altLang="en-US" sz="1350" dirty="0">
                  <a:solidFill>
                    <a:schemeClr val="tx1"/>
                  </a:solidFill>
                </a:endParaRPr>
              </a:p>
            </p:txBody>
          </p:sp>
          <p:sp>
            <p:nvSpPr>
              <p:cNvPr id="15" name="矩形 14">
                <a:extLst>
                  <a:ext uri="{FF2B5EF4-FFF2-40B4-BE49-F238E27FC236}">
                    <a16:creationId xmlns:a16="http://schemas.microsoft.com/office/drawing/2014/main" id="{F3B50669-65A9-45F7-8320-D91494F7154A}"/>
                  </a:ext>
                </a:extLst>
              </p:cNvPr>
              <p:cNvSpPr/>
              <p:nvPr/>
            </p:nvSpPr>
            <p:spPr>
              <a:xfrm>
                <a:off x="6797997" y="490291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60km/h</a:t>
                </a:r>
                <a:endParaRPr lang="zh-TW" altLang="en-US" sz="1350" dirty="0">
                  <a:solidFill>
                    <a:schemeClr val="tx1"/>
                  </a:solidFill>
                </a:endParaRPr>
              </a:p>
            </p:txBody>
          </p:sp>
          <p:sp>
            <p:nvSpPr>
              <p:cNvPr id="16" name="矩形 15">
                <a:extLst>
                  <a:ext uri="{FF2B5EF4-FFF2-40B4-BE49-F238E27FC236}">
                    <a16:creationId xmlns:a16="http://schemas.microsoft.com/office/drawing/2014/main" id="{00371C9F-6886-408C-8B07-02811A91474D}"/>
                  </a:ext>
                </a:extLst>
              </p:cNvPr>
              <p:cNvSpPr/>
              <p:nvPr/>
            </p:nvSpPr>
            <p:spPr>
              <a:xfrm>
                <a:off x="4581728" y="6348547"/>
                <a:ext cx="1408252" cy="4491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自動化時間</a:t>
                </a:r>
              </a:p>
            </p:txBody>
          </p:sp>
        </p:grpSp>
        <p:sp>
          <p:nvSpPr>
            <p:cNvPr id="5" name="橢圓 4">
              <a:extLst>
                <a:ext uri="{FF2B5EF4-FFF2-40B4-BE49-F238E27FC236}">
                  <a16:creationId xmlns:a16="http://schemas.microsoft.com/office/drawing/2014/main" id="{7E5355A4-0F5A-44AC-B642-697856CEC2BE}"/>
                </a:ext>
              </a:extLst>
            </p:cNvPr>
            <p:cNvSpPr/>
            <p:nvPr/>
          </p:nvSpPr>
          <p:spPr>
            <a:xfrm>
              <a:off x="656182" y="4872364"/>
              <a:ext cx="255351" cy="2173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350" dirty="0"/>
                <a:t>1</a:t>
              </a:r>
              <a:endParaRPr lang="zh-TW" altLang="en-US" sz="1350" dirty="0"/>
            </a:p>
          </p:txBody>
        </p:sp>
      </p:grpSp>
    </p:spTree>
    <p:extLst>
      <p:ext uri="{BB962C8B-B14F-4D97-AF65-F5344CB8AC3E}">
        <p14:creationId xmlns:p14="http://schemas.microsoft.com/office/powerpoint/2010/main" val="1129854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6452F0CF-75CE-4EC3-87DB-102AB28D465F}"/>
              </a:ext>
            </a:extLst>
          </p:cNvPr>
          <p:cNvSpPr/>
          <p:nvPr/>
        </p:nvSpPr>
        <p:spPr>
          <a:xfrm>
            <a:off x="6115050" y="0"/>
            <a:ext cx="6120000" cy="360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4AA621E2-EDEB-4A7E-8580-16D18EF10013}"/>
              </a:ext>
            </a:extLst>
          </p:cNvPr>
          <p:cNvSpPr/>
          <p:nvPr/>
        </p:nvSpPr>
        <p:spPr>
          <a:xfrm>
            <a:off x="0" y="0"/>
            <a:ext cx="6120000" cy="36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accent2">
                  <a:lumMod val="60000"/>
                  <a:lumOff val="40000"/>
                </a:schemeClr>
              </a:solidFill>
            </a:endParaRPr>
          </a:p>
        </p:txBody>
      </p:sp>
      <p:sp>
        <p:nvSpPr>
          <p:cNvPr id="7" name="矩形 6">
            <a:extLst>
              <a:ext uri="{FF2B5EF4-FFF2-40B4-BE49-F238E27FC236}">
                <a16:creationId xmlns:a16="http://schemas.microsoft.com/office/drawing/2014/main" id="{166A7BDE-BB24-4915-8B14-CB3ABC90B674}"/>
              </a:ext>
            </a:extLst>
          </p:cNvPr>
          <p:cNvSpPr/>
          <p:nvPr/>
        </p:nvSpPr>
        <p:spPr>
          <a:xfrm>
            <a:off x="1584355" y="1085618"/>
            <a:ext cx="9198321" cy="3600000"/>
          </a:xfrm>
          <a:prstGeom prst="rect">
            <a:avLst/>
          </a:prstGeom>
          <a:no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id="{43404C86-3954-4F5E-918C-CFC66F073ECE}"/>
              </a:ext>
            </a:extLst>
          </p:cNvPr>
          <p:cNvSpPr/>
          <p:nvPr/>
        </p:nvSpPr>
        <p:spPr>
          <a:xfrm>
            <a:off x="6432065" y="3096632"/>
            <a:ext cx="4350611" cy="1378515"/>
          </a:xfrm>
          <a:custGeom>
            <a:avLst/>
            <a:gdLst>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0 w 8460000"/>
              <a:gd name="connsiteY4" fmla="*/ 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91440 w 8460000"/>
              <a:gd name="connsiteY4" fmla="*/ 9144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0" fmla="*/ 8460000 w 8460000"/>
              <a:gd name="connsiteY0" fmla="*/ 0 h 3600000"/>
              <a:gd name="connsiteX1" fmla="*/ 8460000 w 8460000"/>
              <a:gd name="connsiteY1" fmla="*/ 3600000 h 3600000"/>
              <a:gd name="connsiteX2" fmla="*/ 0 w 8460000"/>
              <a:gd name="connsiteY2" fmla="*/ 3600000 h 3600000"/>
            </a:gdLst>
            <a:ahLst/>
            <a:cxnLst>
              <a:cxn ang="0">
                <a:pos x="connsiteX0" y="connsiteY0"/>
              </a:cxn>
              <a:cxn ang="0">
                <a:pos x="connsiteX1" y="connsiteY1"/>
              </a:cxn>
              <a:cxn ang="0">
                <a:pos x="connsiteX2" y="connsiteY2"/>
              </a:cxn>
            </a:cxnLst>
            <a:rect l="l" t="t" r="r" b="b"/>
            <a:pathLst>
              <a:path w="8460000" h="3600000">
                <a:moveTo>
                  <a:pt x="8460000" y="0"/>
                </a:moveTo>
                <a:lnTo>
                  <a:pt x="8460000" y="3600000"/>
                </a:lnTo>
                <a:lnTo>
                  <a:pt x="0" y="3600000"/>
                </a:lnTo>
              </a:path>
            </a:pathLst>
          </a:custGeom>
          <a:noFill/>
          <a:ln w="889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4">
            <a:extLst>
              <a:ext uri="{FF2B5EF4-FFF2-40B4-BE49-F238E27FC236}">
                <a16:creationId xmlns:a16="http://schemas.microsoft.com/office/drawing/2014/main" id="{6B774E58-F827-4054-87C5-B7CAC640D044}"/>
              </a:ext>
            </a:extLst>
          </p:cNvPr>
          <p:cNvSpPr/>
          <p:nvPr/>
        </p:nvSpPr>
        <p:spPr>
          <a:xfrm flipH="1">
            <a:off x="1605440" y="3096633"/>
            <a:ext cx="4350611" cy="1378515"/>
          </a:xfrm>
          <a:custGeom>
            <a:avLst/>
            <a:gdLst>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0 w 8460000"/>
              <a:gd name="connsiteY4" fmla="*/ 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91440 w 8460000"/>
              <a:gd name="connsiteY4" fmla="*/ 9144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0" fmla="*/ 8460000 w 8460000"/>
              <a:gd name="connsiteY0" fmla="*/ 0 h 3600000"/>
              <a:gd name="connsiteX1" fmla="*/ 8460000 w 8460000"/>
              <a:gd name="connsiteY1" fmla="*/ 3600000 h 3600000"/>
              <a:gd name="connsiteX2" fmla="*/ 0 w 8460000"/>
              <a:gd name="connsiteY2" fmla="*/ 3600000 h 3600000"/>
            </a:gdLst>
            <a:ahLst/>
            <a:cxnLst>
              <a:cxn ang="0">
                <a:pos x="connsiteX0" y="connsiteY0"/>
              </a:cxn>
              <a:cxn ang="0">
                <a:pos x="connsiteX1" y="connsiteY1"/>
              </a:cxn>
              <a:cxn ang="0">
                <a:pos x="connsiteX2" y="connsiteY2"/>
              </a:cxn>
            </a:cxnLst>
            <a:rect l="l" t="t" r="r" b="b"/>
            <a:pathLst>
              <a:path w="8460000" h="3600000">
                <a:moveTo>
                  <a:pt x="8460000" y="0"/>
                </a:moveTo>
                <a:lnTo>
                  <a:pt x="8460000" y="3600000"/>
                </a:lnTo>
                <a:lnTo>
                  <a:pt x="0" y="3600000"/>
                </a:lnTo>
              </a:path>
            </a:pathLst>
          </a:custGeom>
          <a:noFill/>
          <a:ln w="889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2">
                  <a:lumMod val="50000"/>
                </a:schemeClr>
              </a:solidFill>
            </a:endParaRPr>
          </a:p>
        </p:txBody>
      </p:sp>
      <p:sp>
        <p:nvSpPr>
          <p:cNvPr id="17" name="矩形 16">
            <a:extLst>
              <a:ext uri="{FF2B5EF4-FFF2-40B4-BE49-F238E27FC236}">
                <a16:creationId xmlns:a16="http://schemas.microsoft.com/office/drawing/2014/main" id="{85A98CF9-DD7D-4C41-B6C9-DAD4BCD59ECB}"/>
              </a:ext>
            </a:extLst>
          </p:cNvPr>
          <p:cNvSpPr/>
          <p:nvPr/>
        </p:nvSpPr>
        <p:spPr>
          <a:xfrm>
            <a:off x="2496000" y="4070016"/>
            <a:ext cx="720000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文字方塊 20">
            <a:extLst>
              <a:ext uri="{FF2B5EF4-FFF2-40B4-BE49-F238E27FC236}">
                <a16:creationId xmlns:a16="http://schemas.microsoft.com/office/drawing/2014/main" id="{E226D6C6-C91D-444C-99B3-5D905D069D00}"/>
              </a:ext>
            </a:extLst>
          </p:cNvPr>
          <p:cNvSpPr txBox="1"/>
          <p:nvPr/>
        </p:nvSpPr>
        <p:spPr>
          <a:xfrm>
            <a:off x="1674891" y="1250646"/>
            <a:ext cx="8975803" cy="1953548"/>
          </a:xfrm>
          <a:prstGeom prst="rect">
            <a:avLst/>
          </a:prstGeom>
          <a:noFill/>
        </p:spPr>
        <p:txBody>
          <a:bodyPr wrap="square" rtlCol="0">
            <a:spAutoFit/>
          </a:bodyPr>
          <a:lstStyle/>
          <a:p>
            <a:pPr algn="ctr">
              <a:lnSpc>
                <a:spcPct val="150000"/>
              </a:lnSpc>
            </a:pPr>
            <a:r>
              <a:rPr lang="en-US" altLang="zh-TW"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The Influence of the Secondary Tasks on Driving Performance and Mental Workload at Different Speeds </a:t>
            </a:r>
          </a:p>
          <a:p>
            <a:pPr algn="ctr">
              <a:lnSpc>
                <a:spcPct val="150000"/>
              </a:lnSpc>
            </a:pPr>
            <a:r>
              <a:rPr lang="zh-TW" altLang="en-US"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次任務對不同車速下駕駛性能及腦力負荷的影響</a:t>
            </a:r>
            <a:endParaRPr lang="en-US" altLang="zh-TW"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 name="文字方塊 11">
            <a:extLst>
              <a:ext uri="{FF2B5EF4-FFF2-40B4-BE49-F238E27FC236}">
                <a16:creationId xmlns:a16="http://schemas.microsoft.com/office/drawing/2014/main" id="{E226D6C6-C91D-444C-99B3-5D905D069D00}"/>
              </a:ext>
            </a:extLst>
          </p:cNvPr>
          <p:cNvSpPr txBox="1"/>
          <p:nvPr/>
        </p:nvSpPr>
        <p:spPr>
          <a:xfrm>
            <a:off x="2496000" y="4191129"/>
            <a:ext cx="7185180" cy="2554545"/>
          </a:xfrm>
          <a:prstGeom prst="rect">
            <a:avLst/>
          </a:prstGeom>
          <a:noFill/>
        </p:spPr>
        <p:txBody>
          <a:bodyPr wrap="square" rtlCol="0">
            <a:spAutoFit/>
          </a:bodyPr>
          <a:lstStyle/>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作者：</a:t>
            </a:r>
            <a:r>
              <a:rPr lang="nl-NL"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Chen, P., Xue, Q., &amp; Jiang, X. </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nl-NL"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2019</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期刊：</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In Proceedings of the 2019 3rd International Workshop on Education, Big Data and Information Technology (pp. 33-39).</a:t>
            </a:r>
          </a:p>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關鍵字：</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The secondary task; mental workload; driving performance; speed maintenance ability; lane keeping ability</a:t>
            </a:r>
          </a:p>
          <a:p>
            <a:pPr algn="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簡報者：林俊佑</a:t>
            </a:r>
            <a:endPar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algn="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指導教授：柳永青</a:t>
            </a:r>
            <a:endParaRPr lang="zh-TW"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TW" altLang="en-US" sz="2000" b="1" dirty="0">
              <a:solidFill>
                <a:schemeClr val="accent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投影片編號版面配置區 1">
            <a:extLst>
              <a:ext uri="{FF2B5EF4-FFF2-40B4-BE49-F238E27FC236}">
                <a16:creationId xmlns:a16="http://schemas.microsoft.com/office/drawing/2014/main" id="{21ACF76A-9301-4AE8-AFCB-30255B78134B}"/>
              </a:ext>
            </a:extLst>
          </p:cNvPr>
          <p:cNvSpPr>
            <a:spLocks noGrp="1"/>
          </p:cNvSpPr>
          <p:nvPr>
            <p:ph type="sldNum" sz="quarter" idx="12"/>
          </p:nvPr>
        </p:nvSpPr>
        <p:spPr/>
        <p:txBody>
          <a:bodyPr/>
          <a:lstStyle/>
          <a:p>
            <a:fld id="{70CCEE11-ED14-124A-A67C-225DB931776F}" type="slidenum">
              <a:rPr kumimoji="1" lang="zh-TW" altLang="en-US" smtClean="0"/>
              <a:t>8</a:t>
            </a:fld>
            <a:endParaRPr kumimoji="1" lang="zh-TW" altLang="en-US"/>
          </a:p>
        </p:txBody>
      </p:sp>
    </p:spTree>
    <p:extLst>
      <p:ext uri="{BB962C8B-B14F-4D97-AF65-F5344CB8AC3E}">
        <p14:creationId xmlns:p14="http://schemas.microsoft.com/office/powerpoint/2010/main" val="361959095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9</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446481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當駕駛須控制縱向、橫向</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主要任務</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與娛樂、駕駛輔助等車載</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次要任務並</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執行，使得在駕駛過程中消耗過多的視覺資源、認知資源和動作資源。駕駛員需要同時應對</a:t>
            </a:r>
            <a:r>
              <a:rPr lang="zh-TW" altLang="en-US" sz="2400" b="1" dirty="0">
                <a:latin typeface="微軟正黑體" panose="020B0604030504040204" pitchFamily="34" charset="-120"/>
                <a:ea typeface="微軟正黑體" panose="020B0604030504040204" pitchFamily="34" charset="-120"/>
              </a:rPr>
              <a:t>多項任務</a:t>
            </a:r>
            <a:r>
              <a:rPr lang="zh-TW" altLang="en-US" sz="2400" dirty="0">
                <a:latin typeface="微軟正黑體" panose="020B0604030504040204" pitchFamily="34" charset="-120"/>
                <a:ea typeface="微軟正黑體" panose="020B0604030504040204" pitchFamily="34" charset="-120"/>
              </a:rPr>
              <a:t>並保持對車輛的安全控制，容易形成高腦力工作負荷，對駕駛性能和安全構成嚴重威脅</a:t>
            </a:r>
            <a:r>
              <a:rPr lang="en-US" altLang="zh-TW" sz="2400" dirty="0">
                <a:latin typeface="微軟正黑體" panose="020B0604030504040204" pitchFamily="34" charset="-120"/>
                <a:ea typeface="微軟正黑體" panose="020B0604030504040204" pitchFamily="34" charset="-120"/>
              </a:rPr>
              <a:t>(</a:t>
            </a:r>
            <a:r>
              <a:rPr lang="nl-NL" altLang="zh-TW" sz="2400" dirty="0">
                <a:latin typeface="微軟正黑體" panose="020B0604030504040204" pitchFamily="34" charset="-120"/>
                <a:ea typeface="微軟正黑體" panose="020B0604030504040204" pitchFamily="34" charset="-120"/>
              </a:rPr>
              <a:t>Lansdown, Brook-Carter, </a:t>
            </a:r>
            <a:r>
              <a:rPr lang="en-US" altLang="zh-TW" sz="2400" dirty="0">
                <a:latin typeface="微軟正黑體" panose="020B0604030504040204" pitchFamily="34" charset="-120"/>
                <a:ea typeface="微軟正黑體" panose="020B0604030504040204" pitchFamily="34" charset="-120"/>
              </a:rPr>
              <a:t>&amp;</a:t>
            </a:r>
            <a:r>
              <a:rPr lang="zh-TW" altLang="en-US" sz="2400" dirty="0">
                <a:latin typeface="微軟正黑體" panose="020B0604030504040204" pitchFamily="34" charset="-120"/>
                <a:ea typeface="微軟正黑體" panose="020B0604030504040204" pitchFamily="34" charset="-120"/>
              </a:rPr>
              <a:t> </a:t>
            </a:r>
            <a:r>
              <a:rPr lang="nl-NL" altLang="zh-TW" sz="2400" dirty="0">
                <a:latin typeface="微軟正黑體" panose="020B0604030504040204" pitchFamily="34" charset="-120"/>
                <a:ea typeface="微軟正黑體" panose="020B0604030504040204" pitchFamily="34" charset="-120"/>
              </a:rPr>
              <a:t>Kersloot,  2004</a:t>
            </a:r>
            <a:r>
              <a:rPr lang="en-US" altLang="zh-TW" sz="2400" dirty="0">
                <a:latin typeface="微軟正黑體" panose="020B0604030504040204" pitchFamily="34" charset="-120"/>
                <a:ea typeface="微軟正黑體" panose="020B0604030504040204" pitchFamily="34" charset="-120"/>
              </a:rPr>
              <a:t>)</a:t>
            </a:r>
            <a:r>
              <a:rPr lang="nl-NL" altLang="zh-TW" sz="2400" dirty="0">
                <a:latin typeface="微軟正黑體" panose="020B0604030504040204" pitchFamily="34" charset="-120"/>
                <a:ea typeface="微軟正黑體" panose="020B0604030504040204" pitchFamily="34" charset="-120"/>
              </a:rPr>
              <a:t> </a:t>
            </a:r>
          </a:p>
          <a:p>
            <a:pPr marL="342900" indent="-342900">
              <a:lnSpc>
                <a:spcPct val="150000"/>
              </a:lnSpc>
              <a:buFont typeface="Arial" panose="020B0604020202020204" pitchFamily="34" charset="0"/>
              <a:buChar char="•"/>
            </a:pPr>
            <a:r>
              <a:rPr lang="en-US" altLang="zh-TW" sz="2400" dirty="0" err="1">
                <a:latin typeface="微軟正黑體" panose="020B0604030504040204" pitchFamily="34" charset="-120"/>
                <a:ea typeface="微軟正黑體" panose="020B0604030504040204" pitchFamily="34" charset="-120"/>
              </a:rPr>
              <a:t>Asbridge</a:t>
            </a:r>
            <a:r>
              <a:rPr lang="en-US" altLang="zh-TW" sz="2400" dirty="0">
                <a:latin typeface="微軟正黑體" panose="020B0604030504040204" pitchFamily="34" charset="-12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等人已經表明，駕駛員使用手機會使交通事故發生的機率增加 </a:t>
            </a:r>
            <a:r>
              <a:rPr lang="en-US" altLang="zh-TW" sz="2400" dirty="0">
                <a:latin typeface="微軟正黑體" panose="020B0604030504040204" pitchFamily="34" charset="-120"/>
                <a:ea typeface="微軟正黑體" panose="020B0604030504040204" pitchFamily="34" charset="-120"/>
              </a:rPr>
              <a:t>70%</a:t>
            </a:r>
            <a:r>
              <a:rPr lang="zh-TW" altLang="en-US" sz="2400" dirty="0">
                <a:latin typeface="微軟正黑體" panose="020B0604030504040204" pitchFamily="34" charset="-120"/>
                <a:ea typeface="微軟正黑體" panose="020B0604030504040204" pitchFamily="34" charset="-120"/>
              </a:rPr>
              <a:t>。美國一項對事故報告的研究表明，手機分心導致了 </a:t>
            </a:r>
            <a:r>
              <a:rPr lang="en-US" altLang="zh-TW" sz="2400" dirty="0">
                <a:latin typeface="微軟正黑體" panose="020B0604030504040204" pitchFamily="34" charset="-120"/>
                <a:ea typeface="微軟正黑體" panose="020B0604030504040204" pitchFamily="34" charset="-120"/>
              </a:rPr>
              <a:t>18% </a:t>
            </a:r>
            <a:r>
              <a:rPr lang="zh-TW" altLang="en-US" sz="2400" dirty="0">
                <a:latin typeface="微軟正黑體" panose="020B0604030504040204" pitchFamily="34" charset="-120"/>
                <a:ea typeface="微軟正黑體" panose="020B0604030504040204" pitchFamily="34" charset="-120"/>
              </a:rPr>
              <a:t>的致命車禍和 </a:t>
            </a:r>
            <a:r>
              <a:rPr lang="en-US" altLang="zh-TW" sz="2400" dirty="0">
                <a:latin typeface="微軟正黑體" panose="020B0604030504040204" pitchFamily="34" charset="-120"/>
                <a:ea typeface="微軟正黑體" panose="020B0604030504040204" pitchFamily="34" charset="-120"/>
              </a:rPr>
              <a:t>5% </a:t>
            </a:r>
            <a:r>
              <a:rPr lang="zh-TW" altLang="en-US" sz="2400" dirty="0">
                <a:latin typeface="微軟正黑體" panose="020B0604030504040204" pitchFamily="34" charset="-120"/>
                <a:ea typeface="微軟正黑體" panose="020B0604030504040204" pitchFamily="34" charset="-120"/>
              </a:rPr>
              <a:t>的傷害事故</a:t>
            </a:r>
            <a:r>
              <a:rPr lang="en-US" altLang="zh-TW" sz="2400" dirty="0">
                <a:latin typeface="微軟正黑體" panose="020B0604030504040204" pitchFamily="34" charset="-120"/>
                <a:ea typeface="微軟正黑體" panose="020B0604030504040204" pitchFamily="34" charset="-120"/>
              </a:rPr>
              <a:t>(</a:t>
            </a:r>
            <a:r>
              <a:rPr lang="en-US" altLang="zh-TW" sz="2400" dirty="0"/>
              <a:t>Overton, Rives, Hecht, 2015</a:t>
            </a:r>
            <a:r>
              <a:rPr lang="en-US" altLang="zh-TW" sz="2400" dirty="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8081079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24055</TotalTime>
  <Words>2596</Words>
  <Application>Microsoft Office PowerPoint</Application>
  <PresentationFormat>寬螢幕</PresentationFormat>
  <Paragraphs>206</Paragraphs>
  <Slides>22</Slides>
  <Notes>19</Notes>
  <HiddenSlides>2</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22</vt:i4>
      </vt:variant>
    </vt:vector>
  </HeadingPairs>
  <TitlesOfParts>
    <vt:vector size="32" baseType="lpstr">
      <vt:lpstr>等线</vt:lpstr>
      <vt:lpstr>微軟正黑體</vt:lpstr>
      <vt:lpstr>微軟正黑體</vt:lpstr>
      <vt:lpstr>新細明體</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Thank you for your time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User</dc:creator>
  <cp:lastModifiedBy>林俊佑</cp:lastModifiedBy>
  <cp:revision>277</cp:revision>
  <dcterms:created xsi:type="dcterms:W3CDTF">2021-02-26T12:49:55Z</dcterms:created>
  <dcterms:modified xsi:type="dcterms:W3CDTF">2021-10-07T06:26:35Z</dcterms:modified>
</cp:coreProperties>
</file>